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336" r:id="rId3"/>
    <p:sldId id="371" r:id="rId4"/>
    <p:sldId id="377" r:id="rId5"/>
    <p:sldId id="378" r:id="rId6"/>
    <p:sldId id="379" r:id="rId7"/>
    <p:sldId id="381" r:id="rId8"/>
    <p:sldId id="2320" r:id="rId9"/>
    <p:sldId id="2339" r:id="rId10"/>
    <p:sldId id="2321" r:id="rId11"/>
    <p:sldId id="2325" r:id="rId12"/>
    <p:sldId id="382" r:id="rId13"/>
    <p:sldId id="392" r:id="rId14"/>
    <p:sldId id="2340" r:id="rId15"/>
    <p:sldId id="2341" r:id="rId16"/>
    <p:sldId id="2337" r:id="rId17"/>
    <p:sldId id="2326" r:id="rId18"/>
    <p:sldId id="2331" r:id="rId19"/>
    <p:sldId id="2328" r:id="rId20"/>
    <p:sldId id="2319" r:id="rId21"/>
    <p:sldId id="272" r:id="rId22"/>
    <p:sldId id="273" r:id="rId23"/>
    <p:sldId id="2332" r:id="rId24"/>
    <p:sldId id="2333" r:id="rId25"/>
    <p:sldId id="2342" r:id="rId26"/>
    <p:sldId id="2338" r:id="rId27"/>
    <p:sldId id="2335" r:id="rId28"/>
    <p:sldId id="2330" r:id="rId29"/>
    <p:sldId id="2327" r:id="rId30"/>
    <p:sldId id="2345" r:id="rId31"/>
    <p:sldId id="2346" r:id="rId32"/>
    <p:sldId id="2347" r:id="rId33"/>
    <p:sldId id="2348" r:id="rId34"/>
    <p:sldId id="2349" r:id="rId35"/>
    <p:sldId id="2353" r:id="rId36"/>
    <p:sldId id="2350" r:id="rId37"/>
    <p:sldId id="2354" r:id="rId38"/>
    <p:sldId id="2344" r:id="rId39"/>
    <p:sldId id="2322" r:id="rId40"/>
    <p:sldId id="2323" r:id="rId41"/>
    <p:sldId id="2351" r:id="rId42"/>
    <p:sldId id="2352" r:id="rId43"/>
    <p:sldId id="2324" r:id="rId44"/>
    <p:sldId id="2355" r:id="rId45"/>
    <p:sldId id="369" r:id="rId46"/>
    <p:sldId id="27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9832"/>
    <p:restoredTop sz="94606"/>
  </p:normalViewPr>
  <p:slideViewPr>
    <p:cSldViewPr snapToGrid="0" snapToObjects="1">
      <p:cViewPr>
        <p:scale>
          <a:sx n="145" d="100"/>
          <a:sy n="145" d="100"/>
        </p:scale>
        <p:origin x="248" y="3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2/16/21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6B6F24-409C-E748-AD72-7835DCEE63A5}" type="slidenum">
              <a:rPr lang="en-US"/>
              <a:pPr/>
              <a:t>5</a:t>
            </a:fld>
            <a:endParaRPr lang="en-US"/>
          </a:p>
        </p:txBody>
      </p:sp>
      <p:sp>
        <p:nvSpPr>
          <p:cNvPr id="860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91611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45A01-7076-0945-A840-35B10CC86952}" type="slidenum">
              <a:rPr lang="en-US"/>
              <a:pPr/>
              <a:t>6</a:t>
            </a:fld>
            <a:endParaRPr lang="en-US"/>
          </a:p>
        </p:txBody>
      </p:sp>
      <p:sp>
        <p:nvSpPr>
          <p:cNvPr id="266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17968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13</a:t>
            </a:fld>
            <a:endParaRPr lang="en-US"/>
          </a:p>
        </p:txBody>
      </p:sp>
    </p:spTree>
    <p:extLst>
      <p:ext uri="{BB962C8B-B14F-4D97-AF65-F5344CB8AC3E}">
        <p14:creationId xmlns:p14="http://schemas.microsoft.com/office/powerpoint/2010/main" val="4176257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NEXT SLIDE</a:t>
            </a:r>
          </a:p>
          <a:p>
            <a:endParaRPr lang="en-US" dirty="0"/>
          </a:p>
          <a:p>
            <a:endParaRPr lang="en-US" dirty="0"/>
          </a:p>
        </p:txBody>
      </p:sp>
      <p:sp>
        <p:nvSpPr>
          <p:cNvPr id="4" name="Slide Number Placeholder 3"/>
          <p:cNvSpPr>
            <a:spLocks noGrp="1"/>
          </p:cNvSpPr>
          <p:nvPr>
            <p:ph type="sldNum" sz="quarter" idx="10"/>
          </p:nvPr>
        </p:nvSpPr>
        <p:spPr/>
        <p:txBody>
          <a:bodyPr/>
          <a:lstStyle/>
          <a:p>
            <a:fld id="{6E39F9F1-55C7-4859-B460-21F3A90DBED1}" type="slidenum">
              <a:rPr lang="en-US" smtClean="0"/>
              <a:t>20</a:t>
            </a:fld>
            <a:endParaRPr lang="en-US"/>
          </a:p>
        </p:txBody>
      </p:sp>
    </p:spTree>
    <p:extLst>
      <p:ext uri="{BB962C8B-B14F-4D97-AF65-F5344CB8AC3E}">
        <p14:creationId xmlns:p14="http://schemas.microsoft.com/office/powerpoint/2010/main" val="4058138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bertolami.com</a:t>
            </a:r>
            <a:r>
              <a:rPr lang="en-US" dirty="0"/>
              <a:t>/</a:t>
            </a:r>
            <a:r>
              <a:rPr lang="en-US" dirty="0" err="1"/>
              <a:t>index.php?engine</a:t>
            </a:r>
            <a:r>
              <a:rPr lang="en-US" dirty="0"/>
              <a:t>=</a:t>
            </a:r>
            <a:r>
              <a:rPr lang="en-US" dirty="0" err="1"/>
              <a:t>blog&amp;content</a:t>
            </a:r>
            <a:r>
              <a:rPr lang="en-US" dirty="0"/>
              <a:t>=</a:t>
            </a:r>
            <a:r>
              <a:rPr lang="en-US" dirty="0" err="1"/>
              <a:t>posts&amp;detail</a:t>
            </a:r>
            <a:r>
              <a:rPr lang="en-US" dirty="0"/>
              <a:t>=perceptual-hashing</a:t>
            </a:r>
          </a:p>
        </p:txBody>
      </p:sp>
      <p:sp>
        <p:nvSpPr>
          <p:cNvPr id="4" name="Slide Number Placeholder 3"/>
          <p:cNvSpPr>
            <a:spLocks noGrp="1"/>
          </p:cNvSpPr>
          <p:nvPr>
            <p:ph type="sldNum" sz="quarter" idx="5"/>
          </p:nvPr>
        </p:nvSpPr>
        <p:spPr/>
        <p:txBody>
          <a:bodyPr/>
          <a:lstStyle/>
          <a:p>
            <a:fld id="{6D9D9810-7F47-884E-9EC3-518F38176584}" type="slidenum">
              <a:rPr lang="en-US" smtClean="0"/>
              <a:t>23</a:t>
            </a:fld>
            <a:endParaRPr lang="en-US"/>
          </a:p>
        </p:txBody>
      </p:sp>
    </p:spTree>
    <p:extLst>
      <p:ext uri="{BB962C8B-B14F-4D97-AF65-F5344CB8AC3E}">
        <p14:creationId xmlns:p14="http://schemas.microsoft.com/office/powerpoint/2010/main" val="385362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move revealed, in a klutzy way, just how much the company is struggling internally to exercise the most basic editorial judgment, despite claims by senior leadership that the system is working.</a:t>
            </a:r>
          </a:p>
        </p:txBody>
      </p:sp>
      <p:sp>
        <p:nvSpPr>
          <p:cNvPr id="4" name="Slide Number Placeholder 3"/>
          <p:cNvSpPr>
            <a:spLocks noGrp="1"/>
          </p:cNvSpPr>
          <p:nvPr>
            <p:ph type="sldNum" sz="quarter" idx="5"/>
          </p:nvPr>
        </p:nvSpPr>
        <p:spPr/>
        <p:txBody>
          <a:bodyPr/>
          <a:lstStyle/>
          <a:p>
            <a:fld id="{6D9D9810-7F47-884E-9EC3-518F38176584}" type="slidenum">
              <a:rPr lang="en-US" smtClean="0"/>
              <a:t>29</a:t>
            </a:fld>
            <a:endParaRPr lang="en-US"/>
          </a:p>
        </p:txBody>
      </p:sp>
    </p:spTree>
    <p:extLst>
      <p:ext uri="{BB962C8B-B14F-4D97-AF65-F5344CB8AC3E}">
        <p14:creationId xmlns:p14="http://schemas.microsoft.com/office/powerpoint/2010/main" val="3995675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Enforcement/continuation of subjective bias</a:t>
            </a:r>
          </a:p>
          <a:p>
            <a:endParaRPr lang="en-US" dirty="0"/>
          </a:p>
          <a:p>
            <a:r>
              <a:rPr lang="en-US" dirty="0"/>
              <a:t>Like trainer, like bot? Inheritance of bias in algorithmic content moderation Reuben Binns1 , Michael Veale2 , Max Van Kleek1 , Nigel Shadbolt1</a:t>
            </a:r>
          </a:p>
          <a:p>
            <a:endParaRPr lang="en-US" dirty="0"/>
          </a:p>
          <a:p>
            <a:r>
              <a:rPr lang="en-US" dirty="0"/>
              <a:t>In terms of the bias/fairness definition given above, both types of classifier could be considered ‘unfair’ to women, insofar as they exhibit more false positives when attempting to replicate women’s collective judgments than men’s. In other words, speech that female annotators collectively did not find offensive was more likely to be mis-classified as such by both ‘male’ and ‘female’ classifiers</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34</a:t>
            </a:fld>
            <a:endParaRPr lang="en-US"/>
          </a:p>
        </p:txBody>
      </p:sp>
    </p:spTree>
    <p:extLst>
      <p:ext uri="{BB962C8B-B14F-4D97-AF65-F5344CB8AC3E}">
        <p14:creationId xmlns:p14="http://schemas.microsoft.com/office/powerpoint/2010/main" val="149195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41</a:t>
            </a:fld>
            <a:endParaRPr lang="en-US"/>
          </a:p>
        </p:txBody>
      </p:sp>
    </p:spTree>
    <p:extLst>
      <p:ext uri="{BB962C8B-B14F-4D97-AF65-F5344CB8AC3E}">
        <p14:creationId xmlns:p14="http://schemas.microsoft.com/office/powerpoint/2010/main" val="3150299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2/16/21</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2/16/21</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video" Target="https://www.youtube.com/embed/wpudAT3CdMo?feature=oembed" TargetMode="External"/><Relationship Id="rId4" Type="http://schemas.openxmlformats.org/officeDocument/2006/relationships/image" Target="../media/image4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6: Platform Censorship </a:t>
            </a:r>
            <a:br>
              <a:rPr lang="en-US" sz="3600" dirty="0"/>
            </a:br>
            <a:r>
              <a:rPr lang="en-US" sz="3600" dirty="0"/>
              <a:t>and 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004D2-2A4F-8B4D-A4F2-42696F6DE9FF}"/>
              </a:ext>
            </a:extLst>
          </p:cNvPr>
          <p:cNvSpPr>
            <a:spLocks noGrp="1"/>
          </p:cNvSpPr>
          <p:nvPr>
            <p:ph type="title"/>
          </p:nvPr>
        </p:nvSpPr>
        <p:spPr>
          <a:xfrm>
            <a:off x="260350" y="282039"/>
            <a:ext cx="10515600" cy="1325563"/>
          </a:xfrm>
        </p:spPr>
        <p:txBody>
          <a:bodyPr>
            <a:normAutofit/>
          </a:bodyPr>
          <a:lstStyle/>
          <a:p>
            <a:r>
              <a:rPr lang="en-US" sz="4000" dirty="0"/>
              <a:t>The Pressure to Automate is Growing</a:t>
            </a:r>
          </a:p>
        </p:txBody>
      </p:sp>
      <p:sp>
        <p:nvSpPr>
          <p:cNvPr id="3" name="Content Placeholder 2">
            <a:extLst>
              <a:ext uri="{FF2B5EF4-FFF2-40B4-BE49-F238E27FC236}">
                <a16:creationId xmlns:a16="http://schemas.microsoft.com/office/drawing/2014/main" id="{A4AEF392-1933-7C45-9DDA-BAB1AB78CE22}"/>
              </a:ext>
            </a:extLst>
          </p:cNvPr>
          <p:cNvSpPr>
            <a:spLocks noGrp="1"/>
          </p:cNvSpPr>
          <p:nvPr>
            <p:ph idx="1"/>
          </p:nvPr>
        </p:nvSpPr>
        <p:spPr>
          <a:xfrm>
            <a:off x="838200" y="1379299"/>
            <a:ext cx="10515600" cy="1325563"/>
          </a:xfrm>
        </p:spPr>
        <p:txBody>
          <a:bodyPr/>
          <a:lstStyle/>
          <a:p>
            <a:r>
              <a:rPr lang="en-US" dirty="0"/>
              <a:t>Calls for fast action</a:t>
            </a:r>
          </a:p>
          <a:p>
            <a:r>
              <a:rPr lang="en-US" dirty="0"/>
              <a:t>(Mis)understanding of the capabilities of automated algorithms.</a:t>
            </a:r>
          </a:p>
        </p:txBody>
      </p:sp>
      <p:pic>
        <p:nvPicPr>
          <p:cNvPr id="4" name="Picture 3">
            <a:extLst>
              <a:ext uri="{FF2B5EF4-FFF2-40B4-BE49-F238E27FC236}">
                <a16:creationId xmlns:a16="http://schemas.microsoft.com/office/drawing/2014/main" id="{B2ECF024-5839-1346-B449-118CB757054C}"/>
              </a:ext>
            </a:extLst>
          </p:cNvPr>
          <p:cNvPicPr>
            <a:picLocks noChangeAspect="1"/>
          </p:cNvPicPr>
          <p:nvPr/>
        </p:nvPicPr>
        <p:blipFill>
          <a:blip r:embed="rId4"/>
          <a:stretch>
            <a:fillRect/>
          </a:stretch>
        </p:blipFill>
        <p:spPr>
          <a:xfrm>
            <a:off x="0" y="5154175"/>
            <a:ext cx="12192000" cy="1531223"/>
          </a:xfrm>
          <a:prstGeom prst="rect">
            <a:avLst/>
          </a:prstGeom>
        </p:spPr>
      </p:pic>
      <p:pic>
        <p:nvPicPr>
          <p:cNvPr id="5" name="photodna" descr="photodna">
            <a:hlinkClick r:id="" action="ppaction://media"/>
            <a:extLst>
              <a:ext uri="{FF2B5EF4-FFF2-40B4-BE49-F238E27FC236}">
                <a16:creationId xmlns:a16="http://schemas.microsoft.com/office/drawing/2014/main" id="{AC9F5184-42B7-1347-9C99-7D3F38106E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9710" y="3852704"/>
            <a:ext cx="406400" cy="406400"/>
          </a:xfrm>
          <a:prstGeom prst="rect">
            <a:avLst/>
          </a:prstGeom>
        </p:spPr>
      </p:pic>
      <p:pic>
        <p:nvPicPr>
          <p:cNvPr id="6" name="Picture 5">
            <a:extLst>
              <a:ext uri="{FF2B5EF4-FFF2-40B4-BE49-F238E27FC236}">
                <a16:creationId xmlns:a16="http://schemas.microsoft.com/office/drawing/2014/main" id="{EA9D8E38-83E4-4241-BF94-95756D17324E}"/>
              </a:ext>
            </a:extLst>
          </p:cNvPr>
          <p:cNvPicPr>
            <a:picLocks noChangeAspect="1"/>
          </p:cNvPicPr>
          <p:nvPr/>
        </p:nvPicPr>
        <p:blipFill>
          <a:blip r:embed="rId6"/>
          <a:stretch>
            <a:fillRect/>
          </a:stretch>
        </p:blipFill>
        <p:spPr>
          <a:xfrm>
            <a:off x="260350" y="2999740"/>
            <a:ext cx="7084470" cy="1960880"/>
          </a:xfrm>
          <a:prstGeom prst="rect">
            <a:avLst/>
          </a:prstGeom>
        </p:spPr>
      </p:pic>
      <p:pic>
        <p:nvPicPr>
          <p:cNvPr id="7" name="Picture 6">
            <a:extLst>
              <a:ext uri="{FF2B5EF4-FFF2-40B4-BE49-F238E27FC236}">
                <a16:creationId xmlns:a16="http://schemas.microsoft.com/office/drawing/2014/main" id="{8743EC03-BBF0-2148-82DF-0BDE739D08E2}"/>
              </a:ext>
            </a:extLst>
          </p:cNvPr>
          <p:cNvPicPr>
            <a:picLocks noChangeAspect="1"/>
          </p:cNvPicPr>
          <p:nvPr/>
        </p:nvPicPr>
        <p:blipFill>
          <a:blip r:embed="rId7"/>
          <a:stretch>
            <a:fillRect/>
          </a:stretch>
        </p:blipFill>
        <p:spPr>
          <a:xfrm>
            <a:off x="7876110" y="3529330"/>
            <a:ext cx="2133600" cy="901700"/>
          </a:xfrm>
          <a:prstGeom prst="rect">
            <a:avLst/>
          </a:prstGeom>
        </p:spPr>
      </p:pic>
    </p:spTree>
    <p:extLst>
      <p:ext uri="{BB962C8B-B14F-4D97-AF65-F5344CB8AC3E}">
        <p14:creationId xmlns:p14="http://schemas.microsoft.com/office/powerpoint/2010/main" val="67760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5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24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0BCA407-5FE3-754F-9CC3-163335F69287}"/>
              </a:ext>
            </a:extLst>
          </p:cNvPr>
          <p:cNvPicPr>
            <a:picLocks noChangeAspect="1"/>
          </p:cNvPicPr>
          <p:nvPr/>
        </p:nvPicPr>
        <p:blipFill>
          <a:blip r:embed="rId2"/>
          <a:stretch>
            <a:fillRect/>
          </a:stretch>
        </p:blipFill>
        <p:spPr>
          <a:xfrm>
            <a:off x="7049981" y="643467"/>
            <a:ext cx="3871891" cy="5571066"/>
          </a:xfrm>
          <a:prstGeom prst="rect">
            <a:avLst/>
          </a:prstGeom>
        </p:spPr>
      </p:pic>
      <p:sp>
        <p:nvSpPr>
          <p:cNvPr id="18"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BE2544A-77B1-214B-B2D4-58B6DEE765C5}"/>
              </a:ext>
            </a:extLst>
          </p:cNvPr>
          <p:cNvPicPr>
            <a:picLocks noChangeAspect="1"/>
          </p:cNvPicPr>
          <p:nvPr/>
        </p:nvPicPr>
        <p:blipFill>
          <a:blip r:embed="rId3"/>
          <a:stretch>
            <a:fillRect/>
          </a:stretch>
        </p:blipFill>
        <p:spPr>
          <a:xfrm>
            <a:off x="963718" y="643467"/>
            <a:ext cx="4484708" cy="5571066"/>
          </a:xfrm>
          <a:prstGeom prst="rect">
            <a:avLst/>
          </a:prstGeom>
        </p:spPr>
      </p:pic>
    </p:spTree>
    <p:extLst>
      <p:ext uri="{BB962C8B-B14F-4D97-AF65-F5344CB8AC3E}">
        <p14:creationId xmlns:p14="http://schemas.microsoft.com/office/powerpoint/2010/main" val="47956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239" y="2487645"/>
            <a:ext cx="11684000" cy="1143000"/>
          </a:xfrm>
        </p:spPr>
        <p:txBody>
          <a:bodyPr>
            <a:normAutofit fontScale="90000"/>
          </a:bodyPr>
          <a:lstStyle/>
          <a:p>
            <a:pPr algn="ctr"/>
            <a:r>
              <a:rPr lang="en-US" dirty="0"/>
              <a:t>…once you get the AI to filter out the “bad stuff”, </a:t>
            </a:r>
            <a:br>
              <a:rPr lang="en-US" dirty="0"/>
            </a:br>
            <a:r>
              <a:rPr lang="en-US" dirty="0"/>
              <a:t>we’re good!</a:t>
            </a:r>
          </a:p>
        </p:txBody>
      </p:sp>
    </p:spTree>
    <p:extLst>
      <p:ext uri="{BB962C8B-B14F-4D97-AF65-F5344CB8AC3E}">
        <p14:creationId xmlns:p14="http://schemas.microsoft.com/office/powerpoint/2010/main" val="1588903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Automated Filtering and Speech</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3921040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Moderation is Challenging</a:t>
            </a:r>
          </a:p>
        </p:txBody>
      </p:sp>
      <p:sp>
        <p:nvSpPr>
          <p:cNvPr id="3" name="Content Placeholder 2"/>
          <p:cNvSpPr>
            <a:spLocks noGrp="1"/>
          </p:cNvSpPr>
          <p:nvPr>
            <p:ph idx="1"/>
          </p:nvPr>
        </p:nvSpPr>
        <p:spPr>
          <a:xfrm>
            <a:off x="609600" y="2122108"/>
            <a:ext cx="10972800" cy="2808043"/>
          </a:xfrm>
        </p:spPr>
        <p:txBody>
          <a:bodyPr/>
          <a:lstStyle/>
          <a:p>
            <a:r>
              <a:rPr lang="en-US" dirty="0"/>
              <a:t>Offending content is infinite</a:t>
            </a:r>
          </a:p>
          <a:p>
            <a:r>
              <a:rPr lang="en-US" dirty="0"/>
              <a:t>Context is absent</a:t>
            </a:r>
          </a:p>
          <a:p>
            <a:r>
              <a:rPr lang="en-US" dirty="0"/>
              <a:t>Fair use?</a:t>
            </a:r>
          </a:p>
          <a:p>
            <a:r>
              <a:rPr lang="en-US" dirty="0"/>
              <a:t>Parody?</a:t>
            </a:r>
          </a:p>
          <a:p>
            <a:r>
              <a:rPr lang="en-US" dirty="0"/>
              <a:t>…</a:t>
            </a:r>
          </a:p>
        </p:txBody>
      </p:sp>
    </p:spTree>
    <p:extLst>
      <p:ext uri="{BB962C8B-B14F-4D97-AF65-F5344CB8AC3E}">
        <p14:creationId xmlns:p14="http://schemas.microsoft.com/office/powerpoint/2010/main" val="288685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B3EC2-7CA6-C94B-9E27-CF22EA93360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2D679A9-91F6-7A44-B259-FC6E01E08CC8}"/>
              </a:ext>
            </a:extLst>
          </p:cNvPr>
          <p:cNvSpPr>
            <a:spLocks noGrp="1"/>
          </p:cNvSpPr>
          <p:nvPr>
            <p:ph idx="1"/>
          </p:nvPr>
        </p:nvSpPr>
        <p:spPr/>
        <p:txBody>
          <a:bodyPr>
            <a:normAutofit fontScale="92500"/>
          </a:bodyPr>
          <a:lstStyle/>
          <a:p>
            <a:r>
              <a:rPr lang="en-US" dirty="0"/>
              <a:t>Pressure to deploy automated content moderation algorithms is growing</a:t>
            </a:r>
          </a:p>
          <a:p>
            <a:endParaRPr lang="en-US" dirty="0"/>
          </a:p>
          <a:p>
            <a:r>
              <a:rPr lang="en-US" dirty="0"/>
              <a:t>There is a long history of automated content moderation in the Internet security area (e.g., email spam, malware hosting)</a:t>
            </a:r>
          </a:p>
          <a:p>
            <a:endParaRPr lang="en-US" dirty="0"/>
          </a:p>
          <a:p>
            <a:r>
              <a:rPr lang="en-US" dirty="0"/>
              <a:t>Important to recognize distinctions:</a:t>
            </a:r>
          </a:p>
          <a:p>
            <a:pPr lvl="1"/>
            <a:r>
              <a:rPr lang="en-US" dirty="0"/>
              <a:t>Moderation based on exact match</a:t>
            </a:r>
          </a:p>
          <a:p>
            <a:pPr lvl="1"/>
            <a:r>
              <a:rPr lang="en-US" dirty="0"/>
              <a:t>Statistical/machine learning-based matches</a:t>
            </a:r>
          </a:p>
          <a:p>
            <a:pPr lvl="1"/>
            <a:endParaRPr lang="en-US" dirty="0"/>
          </a:p>
          <a:p>
            <a:r>
              <a:rPr lang="en-US" dirty="0"/>
              <a:t>Hard problem! Context matters!</a:t>
            </a:r>
          </a:p>
        </p:txBody>
      </p:sp>
    </p:spTree>
    <p:extLst>
      <p:ext uri="{BB962C8B-B14F-4D97-AF65-F5344CB8AC3E}">
        <p14:creationId xmlns:p14="http://schemas.microsoft.com/office/powerpoint/2010/main" val="2215710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6.2: Content Fingerprinting</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314862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BD43-A41D-774B-8085-C58A484ADAAE}"/>
              </a:ext>
            </a:extLst>
          </p:cNvPr>
          <p:cNvSpPr>
            <a:spLocks noGrp="1"/>
          </p:cNvSpPr>
          <p:nvPr>
            <p:ph type="title"/>
          </p:nvPr>
        </p:nvSpPr>
        <p:spPr>
          <a:xfrm>
            <a:off x="838200" y="1759585"/>
            <a:ext cx="10515600" cy="1325563"/>
          </a:xfrm>
        </p:spPr>
        <p:txBody>
          <a:bodyPr/>
          <a:lstStyle/>
          <a:p>
            <a:pPr algn="ctr"/>
            <a:r>
              <a:rPr lang="en-US" dirty="0"/>
              <a:t>What Technologies are Used to Identify ”Unwanted Content” Today?</a:t>
            </a:r>
          </a:p>
        </p:txBody>
      </p:sp>
    </p:spTree>
    <p:extLst>
      <p:ext uri="{BB962C8B-B14F-4D97-AF65-F5344CB8AC3E}">
        <p14:creationId xmlns:p14="http://schemas.microsoft.com/office/powerpoint/2010/main" val="3530018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5EC2-1F09-674A-B10D-5D2A8EDD8507}"/>
              </a:ext>
            </a:extLst>
          </p:cNvPr>
          <p:cNvSpPr>
            <a:spLocks noGrp="1"/>
          </p:cNvSpPr>
          <p:nvPr>
            <p:ph type="title"/>
          </p:nvPr>
        </p:nvSpPr>
        <p:spPr/>
        <p:txBody>
          <a:bodyPr/>
          <a:lstStyle/>
          <a:p>
            <a:r>
              <a:rPr lang="en-US" dirty="0"/>
              <a:t>Content Fingerprinting</a:t>
            </a:r>
          </a:p>
        </p:txBody>
      </p:sp>
      <p:sp>
        <p:nvSpPr>
          <p:cNvPr id="3" name="Content Placeholder 2">
            <a:extLst>
              <a:ext uri="{FF2B5EF4-FFF2-40B4-BE49-F238E27FC236}">
                <a16:creationId xmlns:a16="http://schemas.microsoft.com/office/drawing/2014/main" id="{9EBAE256-8E35-9644-833E-70D245BF2BEB}"/>
              </a:ext>
            </a:extLst>
          </p:cNvPr>
          <p:cNvSpPr>
            <a:spLocks noGrp="1"/>
          </p:cNvSpPr>
          <p:nvPr>
            <p:ph idx="1"/>
          </p:nvPr>
        </p:nvSpPr>
        <p:spPr/>
        <p:txBody>
          <a:bodyPr>
            <a:normAutofit/>
          </a:bodyPr>
          <a:lstStyle/>
          <a:p>
            <a:r>
              <a:rPr lang="en-US" sz="4000" dirty="0"/>
              <a:t>Hash-based fingerprinting (e.g., PhotoDNA)</a:t>
            </a:r>
          </a:p>
          <a:p>
            <a:endParaRPr lang="en-US" sz="4000" dirty="0"/>
          </a:p>
          <a:p>
            <a:r>
              <a:rPr lang="en-US" sz="4000" dirty="0"/>
              <a:t>Spectral fingerprinting (e.g., Audible Magic)</a:t>
            </a:r>
            <a:br>
              <a:rPr lang="en-US" sz="4000" dirty="0"/>
            </a:br>
            <a:endParaRPr lang="en-US" sz="4000" dirty="0"/>
          </a:p>
          <a:p>
            <a:r>
              <a:rPr lang="en-US" sz="4000" dirty="0"/>
              <a:t>“Perceptual hashing” (e.g., Insight)</a:t>
            </a:r>
          </a:p>
        </p:txBody>
      </p:sp>
    </p:spTree>
    <p:extLst>
      <p:ext uri="{BB962C8B-B14F-4D97-AF65-F5344CB8AC3E}">
        <p14:creationId xmlns:p14="http://schemas.microsoft.com/office/powerpoint/2010/main" val="6780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1D4338-44CC-CA46-8770-4C3A473E4FDD}"/>
              </a:ext>
            </a:extLst>
          </p:cNvPr>
          <p:cNvPicPr>
            <a:picLocks noChangeAspect="1"/>
          </p:cNvPicPr>
          <p:nvPr/>
        </p:nvPicPr>
        <p:blipFill>
          <a:blip r:embed="rId2"/>
          <a:stretch>
            <a:fillRect/>
          </a:stretch>
        </p:blipFill>
        <p:spPr>
          <a:xfrm>
            <a:off x="0" y="944677"/>
            <a:ext cx="9178290" cy="3731069"/>
          </a:xfrm>
          <a:prstGeom prst="rect">
            <a:avLst/>
          </a:prstGeom>
        </p:spPr>
      </p:pic>
      <p:pic>
        <p:nvPicPr>
          <p:cNvPr id="4" name="Picture 3">
            <a:extLst>
              <a:ext uri="{FF2B5EF4-FFF2-40B4-BE49-F238E27FC236}">
                <a16:creationId xmlns:a16="http://schemas.microsoft.com/office/drawing/2014/main" id="{7828B041-AB2A-424E-B965-7B2A689C987F}"/>
              </a:ext>
            </a:extLst>
          </p:cNvPr>
          <p:cNvPicPr>
            <a:picLocks noChangeAspect="1"/>
          </p:cNvPicPr>
          <p:nvPr/>
        </p:nvPicPr>
        <p:blipFill>
          <a:blip r:embed="rId3"/>
          <a:stretch>
            <a:fillRect/>
          </a:stretch>
        </p:blipFill>
        <p:spPr>
          <a:xfrm>
            <a:off x="3013710" y="2810212"/>
            <a:ext cx="9178290" cy="4047788"/>
          </a:xfrm>
          <a:prstGeom prst="rect">
            <a:avLst/>
          </a:prstGeom>
        </p:spPr>
      </p:pic>
      <p:sp>
        <p:nvSpPr>
          <p:cNvPr id="5" name="Title 4">
            <a:extLst>
              <a:ext uri="{FF2B5EF4-FFF2-40B4-BE49-F238E27FC236}">
                <a16:creationId xmlns:a16="http://schemas.microsoft.com/office/drawing/2014/main" id="{194EA445-2A93-DC44-B533-A20AB28A52DC}"/>
              </a:ext>
            </a:extLst>
          </p:cNvPr>
          <p:cNvSpPr>
            <a:spLocks noGrp="1"/>
          </p:cNvSpPr>
          <p:nvPr>
            <p:ph type="title"/>
          </p:nvPr>
        </p:nvSpPr>
        <p:spPr>
          <a:xfrm>
            <a:off x="689610" y="0"/>
            <a:ext cx="10515600" cy="1325563"/>
          </a:xfrm>
        </p:spPr>
        <p:txBody>
          <a:bodyPr/>
          <a:lstStyle/>
          <a:p>
            <a:r>
              <a:rPr lang="en-US" dirty="0"/>
              <a:t>Hash-Based Fingerprinting</a:t>
            </a:r>
          </a:p>
        </p:txBody>
      </p:sp>
    </p:spTree>
    <p:extLst>
      <p:ext uri="{BB962C8B-B14F-4D97-AF65-F5344CB8AC3E}">
        <p14:creationId xmlns:p14="http://schemas.microsoft.com/office/powerpoint/2010/main" val="130570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6.1: Platform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49905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E0FEA955-C2CC-4D91-A009-CD0F60E70AA1}"/>
              </a:ext>
            </a:extLst>
          </p:cNvPr>
          <p:cNvSpPr/>
          <p:nvPr/>
        </p:nvSpPr>
        <p:spPr>
          <a:xfrm>
            <a:off x="1892686" y="1939046"/>
            <a:ext cx="10210922" cy="2039321"/>
          </a:xfrm>
          <a:prstGeom prst="rect">
            <a:avLst/>
          </a:prstGeom>
          <a:gradFill flip="none" rotWithShape="1">
            <a:gsLst>
              <a:gs pos="0">
                <a:srgbClr val="120F2A"/>
              </a:gs>
              <a:gs pos="100000">
                <a:srgbClr val="13143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C69803F-C083-47EF-ADB3-E7E198B0AD80}"/>
              </a:ext>
            </a:extLst>
          </p:cNvPr>
          <p:cNvSpPr/>
          <p:nvPr/>
        </p:nvSpPr>
        <p:spPr>
          <a:xfrm>
            <a:off x="1892300" y="4455166"/>
            <a:ext cx="10211860" cy="2046118"/>
          </a:xfrm>
          <a:prstGeom prst="rect">
            <a:avLst/>
          </a:prstGeom>
          <a:gradFill flip="none" rotWithShape="1">
            <a:gsLst>
              <a:gs pos="0">
                <a:srgbClr val="120F2A"/>
              </a:gs>
              <a:gs pos="100000">
                <a:srgbClr val="13143C"/>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sunset in the background&#10;&#10;Description automatically generated">
            <a:extLst>
              <a:ext uri="{FF2B5EF4-FFF2-40B4-BE49-F238E27FC236}">
                <a16:creationId xmlns:a16="http://schemas.microsoft.com/office/drawing/2014/main" id="{BA4A3B30-C94F-4C53-8740-CC5DF491FA4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81200" y="4513423"/>
            <a:ext cx="10081985" cy="1920240"/>
          </a:xfrm>
          <a:prstGeom prst="rect">
            <a:avLst/>
          </a:prstGeom>
        </p:spPr>
      </p:pic>
      <p:pic>
        <p:nvPicPr>
          <p:cNvPr id="28" name="Picture 27" descr="A sunset in the background&#10;&#10;Description automatically generated">
            <a:extLst>
              <a:ext uri="{FF2B5EF4-FFF2-40B4-BE49-F238E27FC236}">
                <a16:creationId xmlns:a16="http://schemas.microsoft.com/office/drawing/2014/main" id="{7D42C44E-2C3E-434F-92D8-B6BD6726FB28}"/>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81200" y="1998586"/>
            <a:ext cx="10081985" cy="1920240"/>
          </a:xfrm>
          <a:prstGeom prst="rect">
            <a:avLst/>
          </a:prstGeom>
        </p:spPr>
      </p:pic>
      <p:sp>
        <p:nvSpPr>
          <p:cNvPr id="38" name="Rectangle 37">
            <a:extLst>
              <a:ext uri="{FF2B5EF4-FFF2-40B4-BE49-F238E27FC236}">
                <a16:creationId xmlns:a16="http://schemas.microsoft.com/office/drawing/2014/main" id="{D52DBBED-BF1D-4BAF-A3FB-C8590A7C50D6}"/>
              </a:ext>
            </a:extLst>
          </p:cNvPr>
          <p:cNvSpPr/>
          <p:nvPr/>
        </p:nvSpPr>
        <p:spPr>
          <a:xfrm>
            <a:off x="1892686" y="1550220"/>
            <a:ext cx="10210922" cy="3914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latin typeface="Arial Narrow" panose="020B0606020202030204" pitchFamily="34" charset="0"/>
            </a:endParaRPr>
          </a:p>
        </p:txBody>
      </p:sp>
      <p:sp>
        <p:nvSpPr>
          <p:cNvPr id="41" name="Rectangle 40">
            <a:extLst>
              <a:ext uri="{FF2B5EF4-FFF2-40B4-BE49-F238E27FC236}">
                <a16:creationId xmlns:a16="http://schemas.microsoft.com/office/drawing/2014/main" id="{08BE8630-C435-4C59-99C4-DFE005A68E81}"/>
              </a:ext>
            </a:extLst>
          </p:cNvPr>
          <p:cNvSpPr/>
          <p:nvPr/>
        </p:nvSpPr>
        <p:spPr>
          <a:xfrm>
            <a:off x="1892300" y="4063747"/>
            <a:ext cx="10211860" cy="3914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latin typeface="Arial Narrow" panose="020B0606020202030204" pitchFamily="34" charset="0"/>
            </a:endParaRPr>
          </a:p>
        </p:txBody>
      </p:sp>
      <p:sp>
        <p:nvSpPr>
          <p:cNvPr id="43" name="Rectangle 42">
            <a:extLst>
              <a:ext uri="{FF2B5EF4-FFF2-40B4-BE49-F238E27FC236}">
                <a16:creationId xmlns:a16="http://schemas.microsoft.com/office/drawing/2014/main" id="{009E2291-F805-4673-98DB-854BBC583374}"/>
              </a:ext>
            </a:extLst>
          </p:cNvPr>
          <p:cNvSpPr/>
          <p:nvPr/>
        </p:nvSpPr>
        <p:spPr>
          <a:xfrm>
            <a:off x="4184464" y="1550220"/>
            <a:ext cx="5627367" cy="391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Narrow" panose="020B0606020202030204" pitchFamily="34" charset="0"/>
              </a:rPr>
              <a:t>Torrent named “Lean On Me”</a:t>
            </a:r>
          </a:p>
        </p:txBody>
      </p:sp>
      <p:sp>
        <p:nvSpPr>
          <p:cNvPr id="44" name="Rectangle 43">
            <a:extLst>
              <a:ext uri="{FF2B5EF4-FFF2-40B4-BE49-F238E27FC236}">
                <a16:creationId xmlns:a16="http://schemas.microsoft.com/office/drawing/2014/main" id="{8ACD418A-A634-4FE0-8021-4095CF175933}"/>
              </a:ext>
            </a:extLst>
          </p:cNvPr>
          <p:cNvSpPr/>
          <p:nvPr/>
        </p:nvSpPr>
        <p:spPr>
          <a:xfrm>
            <a:off x="4184547" y="4063747"/>
            <a:ext cx="5627367" cy="391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Narrow" panose="020B0606020202030204" pitchFamily="34" charset="0"/>
              </a:rPr>
              <a:t>Bill Withers’ “Lean On Me”</a:t>
            </a:r>
          </a:p>
        </p:txBody>
      </p:sp>
      <p:sp>
        <p:nvSpPr>
          <p:cNvPr id="3" name="Title 2">
            <a:extLst>
              <a:ext uri="{FF2B5EF4-FFF2-40B4-BE49-F238E27FC236}">
                <a16:creationId xmlns:a16="http://schemas.microsoft.com/office/drawing/2014/main" id="{922E51FA-2AB6-45E2-B756-15157642FAB7}"/>
              </a:ext>
            </a:extLst>
          </p:cNvPr>
          <p:cNvSpPr>
            <a:spLocks noGrp="1"/>
          </p:cNvSpPr>
          <p:nvPr>
            <p:ph type="title"/>
          </p:nvPr>
        </p:nvSpPr>
        <p:spPr/>
        <p:txBody>
          <a:bodyPr>
            <a:normAutofit/>
          </a:bodyPr>
          <a:lstStyle/>
          <a:p>
            <a:r>
              <a:rPr lang="en-US" dirty="0"/>
              <a:t>Spectral Fingerprinting</a:t>
            </a:r>
          </a:p>
        </p:txBody>
      </p:sp>
      <p:sp>
        <p:nvSpPr>
          <p:cNvPr id="2" name="Slide Number Placeholder 1">
            <a:extLst>
              <a:ext uri="{FF2B5EF4-FFF2-40B4-BE49-F238E27FC236}">
                <a16:creationId xmlns:a16="http://schemas.microsoft.com/office/drawing/2014/main" id="{4C72C408-23EF-4F8D-87C1-560B428EEA5C}"/>
              </a:ext>
            </a:extLst>
          </p:cNvPr>
          <p:cNvSpPr>
            <a:spLocks noGrp="1"/>
          </p:cNvSpPr>
          <p:nvPr>
            <p:ph type="sldNum" sz="quarter" idx="12"/>
          </p:nvPr>
        </p:nvSpPr>
        <p:spPr/>
        <p:txBody>
          <a:bodyPr/>
          <a:lstStyle/>
          <a:p>
            <a:fld id="{06DEA016-AC76-4F64-99B4-2761B12CD378}" type="slidenum">
              <a:rPr lang="en-US" smtClean="0"/>
              <a:pPr/>
              <a:t>20</a:t>
            </a:fld>
            <a:endParaRPr lang="en-US" dirty="0"/>
          </a:p>
        </p:txBody>
      </p:sp>
      <p:sp>
        <p:nvSpPr>
          <p:cNvPr id="29" name="Rectangle 28">
            <a:extLst>
              <a:ext uri="{FF2B5EF4-FFF2-40B4-BE49-F238E27FC236}">
                <a16:creationId xmlns:a16="http://schemas.microsoft.com/office/drawing/2014/main" id="{C840AFBF-412C-4519-BDE7-7A99C6D24251}"/>
              </a:ext>
            </a:extLst>
          </p:cNvPr>
          <p:cNvSpPr/>
          <p:nvPr/>
        </p:nvSpPr>
        <p:spPr>
          <a:xfrm>
            <a:off x="1892300" y="1971681"/>
            <a:ext cx="10211860" cy="1974050"/>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0BB7CF2-ED79-447F-AA62-0563BEE3D5C9}"/>
              </a:ext>
            </a:extLst>
          </p:cNvPr>
          <p:cNvCxnSpPr>
            <a:cxnSpLocks/>
          </p:cNvCxnSpPr>
          <p:nvPr/>
        </p:nvCxnSpPr>
        <p:spPr>
          <a:xfrm>
            <a:off x="1882864" y="1998586"/>
            <a:ext cx="0" cy="1920240"/>
          </a:xfrm>
          <a:prstGeom prst="line">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sp>
        <p:nvSpPr>
          <p:cNvPr id="36" name="Rectangle 35">
            <a:extLst>
              <a:ext uri="{FF2B5EF4-FFF2-40B4-BE49-F238E27FC236}">
                <a16:creationId xmlns:a16="http://schemas.microsoft.com/office/drawing/2014/main" id="{0741839D-310E-494A-BFB6-8282E73A3EDC}"/>
              </a:ext>
            </a:extLst>
          </p:cNvPr>
          <p:cNvSpPr/>
          <p:nvPr/>
        </p:nvSpPr>
        <p:spPr>
          <a:xfrm>
            <a:off x="1892300" y="4489094"/>
            <a:ext cx="10211860" cy="1974050"/>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6F71647D-9E48-400A-A664-735EA2CC74CC}"/>
              </a:ext>
            </a:extLst>
          </p:cNvPr>
          <p:cNvCxnSpPr>
            <a:cxnSpLocks/>
          </p:cNvCxnSpPr>
          <p:nvPr/>
        </p:nvCxnSpPr>
        <p:spPr>
          <a:xfrm>
            <a:off x="1882864" y="4515999"/>
            <a:ext cx="0" cy="1920240"/>
          </a:xfrm>
          <a:prstGeom prst="line">
            <a:avLst/>
          </a:prstGeom>
          <a:noFill/>
          <a:ln w="82550">
            <a:solidFill>
              <a:srgbClr val="FFFF00"/>
            </a:solidFill>
          </a:ln>
        </p:spPr>
        <p:style>
          <a:lnRef idx="2">
            <a:schemeClr val="accent1">
              <a:shade val="50000"/>
            </a:schemeClr>
          </a:lnRef>
          <a:fillRef idx="1">
            <a:schemeClr val="accent1"/>
          </a:fillRef>
          <a:effectRef idx="0">
            <a:schemeClr val="accent1"/>
          </a:effectRef>
          <a:fontRef idx="minor">
            <a:schemeClr val="lt1"/>
          </a:fontRef>
        </p:style>
      </p:cxnSp>
      <p:sp>
        <p:nvSpPr>
          <p:cNvPr id="5" name="TextBox 4"/>
          <p:cNvSpPr txBox="1"/>
          <p:nvPr/>
        </p:nvSpPr>
        <p:spPr>
          <a:xfrm>
            <a:off x="191445" y="2635540"/>
            <a:ext cx="1556836" cy="646331"/>
          </a:xfrm>
          <a:prstGeom prst="rect">
            <a:avLst/>
          </a:prstGeom>
          <a:noFill/>
        </p:spPr>
        <p:txBody>
          <a:bodyPr wrap="none" rtlCol="0">
            <a:spAutoFit/>
          </a:bodyPr>
          <a:lstStyle/>
          <a:p>
            <a:r>
              <a:rPr lang="en-US" b="1" dirty="0"/>
              <a:t>Downloaded</a:t>
            </a:r>
          </a:p>
          <a:p>
            <a:r>
              <a:rPr lang="en-US" b="1" dirty="0"/>
              <a:t>File</a:t>
            </a:r>
          </a:p>
        </p:txBody>
      </p:sp>
      <p:sp>
        <p:nvSpPr>
          <p:cNvPr id="30" name="TextBox 29"/>
          <p:cNvSpPr txBox="1"/>
          <p:nvPr/>
        </p:nvSpPr>
        <p:spPr>
          <a:xfrm>
            <a:off x="191445" y="5150377"/>
            <a:ext cx="1300356" cy="646331"/>
          </a:xfrm>
          <a:prstGeom prst="rect">
            <a:avLst/>
          </a:prstGeom>
          <a:noFill/>
        </p:spPr>
        <p:txBody>
          <a:bodyPr wrap="none" rtlCol="0">
            <a:spAutoFit/>
          </a:bodyPr>
          <a:lstStyle/>
          <a:p>
            <a:r>
              <a:rPr lang="en-US" b="1" dirty="0"/>
              <a:t>Reference</a:t>
            </a:r>
          </a:p>
          <a:p>
            <a:r>
              <a:rPr lang="en-US" b="1" dirty="0"/>
              <a:t>File</a:t>
            </a:r>
          </a:p>
        </p:txBody>
      </p:sp>
    </p:spTree>
    <p:extLst>
      <p:ext uri="{BB962C8B-B14F-4D97-AF65-F5344CB8AC3E}">
        <p14:creationId xmlns:p14="http://schemas.microsoft.com/office/powerpoint/2010/main" val="3431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500"/>
                                        <p:tgtEl>
                                          <p:spTgt spid="6"/>
                                        </p:tgtEl>
                                      </p:cBhvr>
                                    </p:animEffect>
                                  </p:childTnLst>
                                </p:cTn>
                              </p:par>
                              <p:par>
                                <p:cTn id="8" presetID="16" presetClass="entr" presetSubtype="42"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barn(outHorizontal)">
                                      <p:cBhvr>
                                        <p:cTn id="10" dur="500"/>
                                        <p:tgtEl>
                                          <p:spTgt spid="37"/>
                                        </p:tgtEl>
                                      </p:cBhvr>
                                    </p:animEffect>
                                  </p:childTnLst>
                                </p:cTn>
                              </p:par>
                            </p:childTnLst>
                          </p:cTn>
                        </p:par>
                        <p:par>
                          <p:cTn id="11" fill="hold">
                            <p:stCondLst>
                              <p:cond delay="500"/>
                            </p:stCondLst>
                            <p:childTnLst>
                              <p:par>
                                <p:cTn id="12" presetID="63" presetClass="path" presetSubtype="0" fill="hold" nodeType="afterEffect">
                                  <p:stCondLst>
                                    <p:cond delay="0"/>
                                  </p:stCondLst>
                                  <p:childTnLst>
                                    <p:animMotion origin="layout" path="M -0.00339 -0.00046 L 0.83489 -0.00046 " pathEditMode="relative" rAng="0" ptsTypes="AA">
                                      <p:cBhvr>
                                        <p:cTn id="13" dur="3250" fill="hold"/>
                                        <p:tgtEl>
                                          <p:spTgt spid="6"/>
                                        </p:tgtEl>
                                        <p:attrNameLst>
                                          <p:attrName>ppt_x</p:attrName>
                                          <p:attrName>ppt_y</p:attrName>
                                        </p:attrNameLst>
                                      </p:cBhvr>
                                      <p:rCtr x="41914" y="0"/>
                                    </p:animMotion>
                                  </p:childTnLst>
                                </p:cTn>
                              </p:par>
                              <p:par>
                                <p:cTn id="14" presetID="63" presetClass="path" presetSubtype="0" fill="hold" nodeType="withEffect">
                                  <p:stCondLst>
                                    <p:cond delay="0"/>
                                  </p:stCondLst>
                                  <p:childTnLst>
                                    <p:animMotion origin="layout" path="M -0.00339 -0.00046 L 0.83489 -0.00046 " pathEditMode="relative" rAng="0" ptsTypes="AA">
                                      <p:cBhvr>
                                        <p:cTn id="15" dur="3250" fill="hold"/>
                                        <p:tgtEl>
                                          <p:spTgt spid="37"/>
                                        </p:tgtEl>
                                        <p:attrNameLst>
                                          <p:attrName>ppt_x</p:attrName>
                                          <p:attrName>ppt_y</p:attrName>
                                        </p:attrNameLst>
                                      </p:cBhvr>
                                      <p:rCtr x="41914" y="0"/>
                                    </p:animMotion>
                                  </p:childTnLst>
                                </p:cTn>
                              </p:par>
                              <p:par>
                                <p:cTn id="16" presetID="22" presetClass="entr" presetSubtype="8"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3750"/>
                                        <p:tgtEl>
                                          <p:spTgt spid="2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3750"/>
                                        <p:tgtEl>
                                          <p:spTgt spid="36"/>
                                        </p:tgtEl>
                                      </p:cBhvr>
                                    </p:animEffect>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7"/>
                                        </p:tgtEl>
                                      </p:cBhvr>
                                    </p:animEffect>
                                    <p:set>
                                      <p:cBhvr>
                                        <p:cTn id="28"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Echoprint</a:t>
            </a:r>
            <a:r>
              <a:rPr lang="en-US" dirty="0"/>
              <a:t> Works</a:t>
            </a:r>
          </a:p>
        </p:txBody>
      </p:sp>
      <p:pic>
        <p:nvPicPr>
          <p:cNvPr id="3" name="Picture 2"/>
          <p:cNvPicPr>
            <a:picLocks noChangeAspect="1"/>
          </p:cNvPicPr>
          <p:nvPr/>
        </p:nvPicPr>
        <p:blipFill>
          <a:blip r:embed="rId2"/>
          <a:stretch>
            <a:fillRect/>
          </a:stretch>
        </p:blipFill>
        <p:spPr>
          <a:xfrm>
            <a:off x="1524000" y="1611421"/>
            <a:ext cx="9144000" cy="5110216"/>
          </a:xfrm>
          <a:prstGeom prst="rect">
            <a:avLst/>
          </a:prstGeom>
        </p:spPr>
      </p:pic>
      <p:sp>
        <p:nvSpPr>
          <p:cNvPr id="4" name="TextBox 3"/>
          <p:cNvSpPr txBox="1"/>
          <p:nvPr/>
        </p:nvSpPr>
        <p:spPr>
          <a:xfrm>
            <a:off x="6096000" y="6444638"/>
            <a:ext cx="5709529" cy="276999"/>
          </a:xfrm>
          <a:prstGeom prst="rect">
            <a:avLst/>
          </a:prstGeom>
          <a:solidFill>
            <a:schemeClr val="bg1">
              <a:lumMod val="85000"/>
            </a:schemeClr>
          </a:solidFill>
        </p:spPr>
        <p:txBody>
          <a:bodyPr wrap="square" rtlCol="0">
            <a:spAutoFit/>
          </a:bodyPr>
          <a:lstStyle/>
          <a:p>
            <a:r>
              <a:rPr lang="en-US" sz="1200" dirty="0"/>
              <a:t>http://</a:t>
            </a:r>
            <a:r>
              <a:rPr lang="en-US" sz="1200" dirty="0" err="1"/>
              <a:t>mediatechnology.leiden.edu</a:t>
            </a:r>
            <a:r>
              <a:rPr lang="en-US" sz="1200" dirty="0"/>
              <a:t>/images/uploads/docs/wt2015_echoprint.pdf</a:t>
            </a:r>
          </a:p>
        </p:txBody>
      </p:sp>
    </p:spTree>
    <p:extLst>
      <p:ext uri="{BB962C8B-B14F-4D97-AF65-F5344CB8AC3E}">
        <p14:creationId xmlns:p14="http://schemas.microsoft.com/office/powerpoint/2010/main" val="377316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p>
        </p:txBody>
      </p:sp>
      <p:sp>
        <p:nvSpPr>
          <p:cNvPr id="3" name="Content Placeholder 2"/>
          <p:cNvSpPr>
            <a:spLocks noGrp="1"/>
          </p:cNvSpPr>
          <p:nvPr>
            <p:ph idx="1"/>
          </p:nvPr>
        </p:nvSpPr>
        <p:spPr/>
        <p:txBody>
          <a:bodyPr/>
          <a:lstStyle/>
          <a:p>
            <a:r>
              <a:rPr lang="en-US" dirty="0"/>
              <a:t>Certain types of media only</a:t>
            </a:r>
          </a:p>
          <a:p>
            <a:r>
              <a:rPr lang="en-US" dirty="0"/>
              <a:t>Based on database of fingerprints</a:t>
            </a:r>
          </a:p>
          <a:p>
            <a:r>
              <a:rPr lang="en-US" dirty="0"/>
              <a:t>Content can be modified</a:t>
            </a:r>
          </a:p>
          <a:p>
            <a:r>
              <a:rPr lang="en-US" dirty="0"/>
              <a:t>Lacks context</a:t>
            </a:r>
          </a:p>
          <a:p>
            <a:r>
              <a:rPr lang="en-US" dirty="0"/>
              <a:t>…</a:t>
            </a:r>
          </a:p>
        </p:txBody>
      </p:sp>
    </p:spTree>
    <p:extLst>
      <p:ext uri="{BB962C8B-B14F-4D97-AF65-F5344CB8AC3E}">
        <p14:creationId xmlns:p14="http://schemas.microsoft.com/office/powerpoint/2010/main" val="768112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48EDD-D148-2748-A0FC-19183A7E50B4}"/>
              </a:ext>
            </a:extLst>
          </p:cNvPr>
          <p:cNvSpPr>
            <a:spLocks noGrp="1"/>
          </p:cNvSpPr>
          <p:nvPr>
            <p:ph type="title"/>
          </p:nvPr>
        </p:nvSpPr>
        <p:spPr/>
        <p:txBody>
          <a:bodyPr/>
          <a:lstStyle/>
          <a:p>
            <a:r>
              <a:rPr lang="en-US" dirty="0"/>
              <a:t>Perceptual Hashing</a:t>
            </a:r>
          </a:p>
        </p:txBody>
      </p:sp>
      <p:pic>
        <p:nvPicPr>
          <p:cNvPr id="3" name="Picture 2">
            <a:extLst>
              <a:ext uri="{FF2B5EF4-FFF2-40B4-BE49-F238E27FC236}">
                <a16:creationId xmlns:a16="http://schemas.microsoft.com/office/drawing/2014/main" id="{A2997F3A-22D8-114A-83C0-867044B7CA71}"/>
              </a:ext>
            </a:extLst>
          </p:cNvPr>
          <p:cNvPicPr>
            <a:picLocks noChangeAspect="1"/>
          </p:cNvPicPr>
          <p:nvPr/>
        </p:nvPicPr>
        <p:blipFill>
          <a:blip r:embed="rId3"/>
          <a:stretch>
            <a:fillRect/>
          </a:stretch>
        </p:blipFill>
        <p:spPr>
          <a:xfrm>
            <a:off x="1525270" y="1295400"/>
            <a:ext cx="8890000" cy="5067300"/>
          </a:xfrm>
          <a:prstGeom prst="rect">
            <a:avLst/>
          </a:prstGeom>
        </p:spPr>
      </p:pic>
    </p:spTree>
    <p:extLst>
      <p:ext uri="{BB962C8B-B14F-4D97-AF65-F5344CB8AC3E}">
        <p14:creationId xmlns:p14="http://schemas.microsoft.com/office/powerpoint/2010/main" val="3455222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654FF-4D9C-8746-B129-B8FD75A8DB20}"/>
              </a:ext>
            </a:extLst>
          </p:cNvPr>
          <p:cNvSpPr>
            <a:spLocks noGrp="1"/>
          </p:cNvSpPr>
          <p:nvPr>
            <p:ph type="title"/>
          </p:nvPr>
        </p:nvSpPr>
        <p:spPr/>
        <p:txBody>
          <a:bodyPr/>
          <a:lstStyle/>
          <a:p>
            <a:r>
              <a:rPr lang="en-US" dirty="0"/>
              <a:t>How Perceptual Hashing Works</a:t>
            </a:r>
          </a:p>
        </p:txBody>
      </p:sp>
      <p:sp>
        <p:nvSpPr>
          <p:cNvPr id="3" name="Content Placeholder 2">
            <a:extLst>
              <a:ext uri="{FF2B5EF4-FFF2-40B4-BE49-F238E27FC236}">
                <a16:creationId xmlns:a16="http://schemas.microsoft.com/office/drawing/2014/main" id="{EBC8330D-920E-394C-8D29-3241AE8DAF4A}"/>
              </a:ext>
            </a:extLst>
          </p:cNvPr>
          <p:cNvSpPr>
            <a:spLocks noGrp="1"/>
          </p:cNvSpPr>
          <p:nvPr>
            <p:ph idx="1"/>
          </p:nvPr>
        </p:nvSpPr>
        <p:spPr>
          <a:xfrm>
            <a:off x="838200" y="1825625"/>
            <a:ext cx="5459730" cy="4351338"/>
          </a:xfrm>
        </p:spPr>
        <p:txBody>
          <a:bodyPr/>
          <a:lstStyle/>
          <a:p>
            <a:r>
              <a:rPr lang="en-US" dirty="0"/>
              <a:t>Convert to greyscale</a:t>
            </a:r>
          </a:p>
          <a:p>
            <a:endParaRPr lang="en-US" dirty="0"/>
          </a:p>
          <a:p>
            <a:r>
              <a:rPr lang="en-US" dirty="0" err="1"/>
              <a:t>Downsample</a:t>
            </a:r>
            <a:r>
              <a:rPr lang="en-US" dirty="0"/>
              <a:t> (make smaller size)</a:t>
            </a:r>
          </a:p>
          <a:p>
            <a:endParaRPr lang="en-US" dirty="0"/>
          </a:p>
          <a:p>
            <a:r>
              <a:rPr lang="en-US" dirty="0"/>
              <a:t>Convert to frequency space</a:t>
            </a:r>
          </a:p>
          <a:p>
            <a:pPr lvl="1"/>
            <a:r>
              <a:rPr lang="en-US" dirty="0"/>
              <a:t>Capture structural properties</a:t>
            </a:r>
          </a:p>
          <a:p>
            <a:pPr lvl="1"/>
            <a:r>
              <a:rPr lang="en-US" dirty="0"/>
              <a:t>Separate detailed information</a:t>
            </a:r>
          </a:p>
          <a:p>
            <a:pPr lvl="1"/>
            <a:endParaRPr lang="en-US" dirty="0"/>
          </a:p>
          <a:p>
            <a:r>
              <a:rPr lang="en-US" dirty="0"/>
              <a:t>Process the transform coefficients</a:t>
            </a:r>
          </a:p>
        </p:txBody>
      </p:sp>
      <p:pic>
        <p:nvPicPr>
          <p:cNvPr id="4" name="Picture 3">
            <a:extLst>
              <a:ext uri="{FF2B5EF4-FFF2-40B4-BE49-F238E27FC236}">
                <a16:creationId xmlns:a16="http://schemas.microsoft.com/office/drawing/2014/main" id="{776FC0C6-F6F9-7F4A-99A7-5969EB9EF4B2}"/>
              </a:ext>
            </a:extLst>
          </p:cNvPr>
          <p:cNvPicPr>
            <a:picLocks noChangeAspect="1"/>
          </p:cNvPicPr>
          <p:nvPr/>
        </p:nvPicPr>
        <p:blipFill>
          <a:blip r:embed="rId2"/>
          <a:stretch>
            <a:fillRect/>
          </a:stretch>
        </p:blipFill>
        <p:spPr>
          <a:xfrm>
            <a:off x="7200900" y="1357541"/>
            <a:ext cx="3981450" cy="2740719"/>
          </a:xfrm>
          <a:prstGeom prst="rect">
            <a:avLst/>
          </a:prstGeom>
        </p:spPr>
      </p:pic>
      <p:pic>
        <p:nvPicPr>
          <p:cNvPr id="5" name="Picture 4">
            <a:extLst>
              <a:ext uri="{FF2B5EF4-FFF2-40B4-BE49-F238E27FC236}">
                <a16:creationId xmlns:a16="http://schemas.microsoft.com/office/drawing/2014/main" id="{2D3A4BEF-4FC1-2142-8881-7749DB1A8B7C}"/>
              </a:ext>
            </a:extLst>
          </p:cNvPr>
          <p:cNvPicPr>
            <a:picLocks noChangeAspect="1"/>
          </p:cNvPicPr>
          <p:nvPr/>
        </p:nvPicPr>
        <p:blipFill>
          <a:blip r:embed="rId3"/>
          <a:stretch>
            <a:fillRect/>
          </a:stretch>
        </p:blipFill>
        <p:spPr>
          <a:xfrm>
            <a:off x="7372350" y="4130099"/>
            <a:ext cx="3981450" cy="2737874"/>
          </a:xfrm>
          <a:prstGeom prst="rect">
            <a:avLst/>
          </a:prstGeom>
        </p:spPr>
      </p:pic>
    </p:spTree>
    <p:extLst>
      <p:ext uri="{BB962C8B-B14F-4D97-AF65-F5344CB8AC3E}">
        <p14:creationId xmlns:p14="http://schemas.microsoft.com/office/powerpoint/2010/main" val="1440478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5EC2-1F09-674A-B10D-5D2A8EDD8507}"/>
              </a:ext>
            </a:extLst>
          </p:cNvPr>
          <p:cNvSpPr>
            <a:spLocks noGrp="1"/>
          </p:cNvSpPr>
          <p:nvPr>
            <p:ph type="title"/>
          </p:nvPr>
        </p:nvSpPr>
        <p:spPr/>
        <p:txBody>
          <a:bodyPr/>
          <a:lstStyle/>
          <a:p>
            <a:r>
              <a:rPr lang="en-US" dirty="0"/>
              <a:t>Summary: Content Fingerprinting</a:t>
            </a:r>
          </a:p>
        </p:txBody>
      </p:sp>
      <p:sp>
        <p:nvSpPr>
          <p:cNvPr id="3" name="Content Placeholder 2">
            <a:extLst>
              <a:ext uri="{FF2B5EF4-FFF2-40B4-BE49-F238E27FC236}">
                <a16:creationId xmlns:a16="http://schemas.microsoft.com/office/drawing/2014/main" id="{9EBAE256-8E35-9644-833E-70D245BF2BEB}"/>
              </a:ext>
            </a:extLst>
          </p:cNvPr>
          <p:cNvSpPr>
            <a:spLocks noGrp="1"/>
          </p:cNvSpPr>
          <p:nvPr>
            <p:ph idx="1"/>
          </p:nvPr>
        </p:nvSpPr>
        <p:spPr/>
        <p:txBody>
          <a:bodyPr>
            <a:normAutofit/>
          </a:bodyPr>
          <a:lstStyle/>
          <a:p>
            <a:r>
              <a:rPr lang="en-US" sz="4000" dirty="0"/>
              <a:t>Hash-based fingerprinting (e.g., PhotoDNA)</a:t>
            </a:r>
          </a:p>
          <a:p>
            <a:endParaRPr lang="en-US" sz="4000" dirty="0"/>
          </a:p>
          <a:p>
            <a:r>
              <a:rPr lang="en-US" sz="4000" dirty="0"/>
              <a:t>Spectral fingerprinting (e.g., Audible Magic)</a:t>
            </a:r>
            <a:br>
              <a:rPr lang="en-US" sz="4000" dirty="0"/>
            </a:br>
            <a:endParaRPr lang="en-US" sz="4000" dirty="0"/>
          </a:p>
          <a:p>
            <a:r>
              <a:rPr lang="en-US" sz="4000" dirty="0"/>
              <a:t>“Perceptual hashing” (e.g., Insight)</a:t>
            </a:r>
          </a:p>
        </p:txBody>
      </p:sp>
    </p:spTree>
    <p:extLst>
      <p:ext uri="{BB962C8B-B14F-4D97-AF65-F5344CB8AC3E}">
        <p14:creationId xmlns:p14="http://schemas.microsoft.com/office/powerpoint/2010/main" val="1090902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6.3: Machine Learning for </a:t>
            </a:r>
            <a:br>
              <a:rPr lang="en-US" sz="3600" dirty="0"/>
            </a:br>
            <a:r>
              <a:rPr lang="en-US" sz="3600" dirty="0"/>
              <a:t>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122989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92BD8-7E08-4B46-B553-385A7D9F20CC}"/>
              </a:ext>
            </a:extLst>
          </p:cNvPr>
          <p:cNvSpPr>
            <a:spLocks noGrp="1"/>
          </p:cNvSpPr>
          <p:nvPr>
            <p:ph type="title"/>
          </p:nvPr>
        </p:nvSpPr>
        <p:spPr>
          <a:xfrm>
            <a:off x="643890" y="387350"/>
            <a:ext cx="4556760" cy="1325563"/>
          </a:xfrm>
        </p:spPr>
        <p:txBody>
          <a:bodyPr/>
          <a:lstStyle/>
          <a:p>
            <a:r>
              <a:rPr lang="en-US" dirty="0"/>
              <a:t>Perceptual Hashing</a:t>
            </a:r>
            <a:br>
              <a:rPr lang="en-US" dirty="0"/>
            </a:br>
            <a:r>
              <a:rPr lang="en-US" dirty="0"/>
              <a:t>and Databases</a:t>
            </a:r>
          </a:p>
        </p:txBody>
      </p:sp>
      <p:sp>
        <p:nvSpPr>
          <p:cNvPr id="3" name="Content Placeholder 2">
            <a:extLst>
              <a:ext uri="{FF2B5EF4-FFF2-40B4-BE49-F238E27FC236}">
                <a16:creationId xmlns:a16="http://schemas.microsoft.com/office/drawing/2014/main" id="{53F7268E-4848-D746-8896-0B99D2015CA8}"/>
              </a:ext>
            </a:extLst>
          </p:cNvPr>
          <p:cNvSpPr>
            <a:spLocks noGrp="1"/>
          </p:cNvSpPr>
          <p:nvPr>
            <p:ph idx="1"/>
          </p:nvPr>
        </p:nvSpPr>
        <p:spPr>
          <a:xfrm>
            <a:off x="643890" y="2141537"/>
            <a:ext cx="4076700" cy="4351338"/>
          </a:xfrm>
        </p:spPr>
        <p:txBody>
          <a:bodyPr>
            <a:normAutofit lnSpcReduction="10000"/>
          </a:bodyPr>
          <a:lstStyle/>
          <a:p>
            <a:r>
              <a:rPr lang="en-US" dirty="0"/>
              <a:t>User uploads potentially offending photo to Facebook</a:t>
            </a:r>
          </a:p>
          <a:p>
            <a:endParaRPr lang="en-US" dirty="0"/>
          </a:p>
          <a:p>
            <a:r>
              <a:rPr lang="en-US" dirty="0"/>
              <a:t>Facebook computes the perceptual hash</a:t>
            </a:r>
          </a:p>
          <a:p>
            <a:endParaRPr lang="en-US" dirty="0"/>
          </a:p>
          <a:p>
            <a:r>
              <a:rPr lang="en-US" dirty="0"/>
              <a:t>Only the perceptual hash is stored and compared against similar images</a:t>
            </a:r>
          </a:p>
        </p:txBody>
      </p:sp>
      <p:pic>
        <p:nvPicPr>
          <p:cNvPr id="4" name="Picture 3">
            <a:extLst>
              <a:ext uri="{FF2B5EF4-FFF2-40B4-BE49-F238E27FC236}">
                <a16:creationId xmlns:a16="http://schemas.microsoft.com/office/drawing/2014/main" id="{DD0F91E9-5D25-284F-8BC1-48BEEC2DEA9F}"/>
              </a:ext>
            </a:extLst>
          </p:cNvPr>
          <p:cNvPicPr>
            <a:picLocks noChangeAspect="1"/>
          </p:cNvPicPr>
          <p:nvPr/>
        </p:nvPicPr>
        <p:blipFill>
          <a:blip r:embed="rId2"/>
          <a:stretch>
            <a:fillRect/>
          </a:stretch>
        </p:blipFill>
        <p:spPr>
          <a:xfrm>
            <a:off x="6319518" y="1965960"/>
            <a:ext cx="4662209" cy="4766310"/>
          </a:xfrm>
          <a:prstGeom prst="rect">
            <a:avLst/>
          </a:prstGeom>
        </p:spPr>
      </p:pic>
      <p:pic>
        <p:nvPicPr>
          <p:cNvPr id="5" name="Picture 4">
            <a:extLst>
              <a:ext uri="{FF2B5EF4-FFF2-40B4-BE49-F238E27FC236}">
                <a16:creationId xmlns:a16="http://schemas.microsoft.com/office/drawing/2014/main" id="{ABABB2E8-C604-6E49-9474-910D4FDA2ACD}"/>
              </a:ext>
            </a:extLst>
          </p:cNvPr>
          <p:cNvPicPr>
            <a:picLocks noChangeAspect="1"/>
          </p:cNvPicPr>
          <p:nvPr/>
        </p:nvPicPr>
        <p:blipFill>
          <a:blip r:embed="rId3"/>
          <a:stretch>
            <a:fillRect/>
          </a:stretch>
        </p:blipFill>
        <p:spPr>
          <a:xfrm>
            <a:off x="5394960" y="303080"/>
            <a:ext cx="6797040" cy="1449651"/>
          </a:xfrm>
          <a:prstGeom prst="rect">
            <a:avLst/>
          </a:prstGeom>
        </p:spPr>
      </p:pic>
      <p:pic>
        <p:nvPicPr>
          <p:cNvPr id="6" name="Picture 5">
            <a:extLst>
              <a:ext uri="{FF2B5EF4-FFF2-40B4-BE49-F238E27FC236}">
                <a16:creationId xmlns:a16="http://schemas.microsoft.com/office/drawing/2014/main" id="{7ED151B8-0E16-3D48-994E-718A19D70CD6}"/>
              </a:ext>
            </a:extLst>
          </p:cNvPr>
          <p:cNvPicPr>
            <a:picLocks noChangeAspect="1"/>
          </p:cNvPicPr>
          <p:nvPr/>
        </p:nvPicPr>
        <p:blipFill>
          <a:blip r:embed="rId4"/>
          <a:stretch>
            <a:fillRect/>
          </a:stretch>
        </p:blipFill>
        <p:spPr>
          <a:xfrm>
            <a:off x="10103522" y="842629"/>
            <a:ext cx="1756410" cy="370551"/>
          </a:xfrm>
          <a:prstGeom prst="rect">
            <a:avLst/>
          </a:prstGeom>
        </p:spPr>
      </p:pic>
    </p:spTree>
    <p:extLst>
      <p:ext uri="{BB962C8B-B14F-4D97-AF65-F5344CB8AC3E}">
        <p14:creationId xmlns:p14="http://schemas.microsoft.com/office/powerpoint/2010/main" val="3866495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General</a:t>
            </a:r>
            <a:r>
              <a:rPr lang="en-US" dirty="0"/>
              <a:t> Content Moderation is Challenging</a:t>
            </a:r>
          </a:p>
        </p:txBody>
      </p:sp>
      <p:sp>
        <p:nvSpPr>
          <p:cNvPr id="3" name="Content Placeholder 2"/>
          <p:cNvSpPr>
            <a:spLocks noGrp="1"/>
          </p:cNvSpPr>
          <p:nvPr>
            <p:ph idx="1"/>
          </p:nvPr>
        </p:nvSpPr>
        <p:spPr>
          <a:xfrm>
            <a:off x="609600" y="2122108"/>
            <a:ext cx="10972800" cy="2808043"/>
          </a:xfrm>
        </p:spPr>
        <p:txBody>
          <a:bodyPr/>
          <a:lstStyle/>
          <a:p>
            <a:r>
              <a:rPr lang="en-US" dirty="0"/>
              <a:t>Offending content is infinite</a:t>
            </a:r>
          </a:p>
          <a:p>
            <a:r>
              <a:rPr lang="en-US" dirty="0"/>
              <a:t>Context is absent</a:t>
            </a:r>
          </a:p>
          <a:p>
            <a:r>
              <a:rPr lang="en-US" dirty="0"/>
              <a:t>Fair use?</a:t>
            </a:r>
          </a:p>
          <a:p>
            <a:r>
              <a:rPr lang="en-US" dirty="0"/>
              <a:t>Parody?</a:t>
            </a:r>
          </a:p>
          <a:p>
            <a:r>
              <a:rPr lang="en-US" dirty="0"/>
              <a:t>…</a:t>
            </a:r>
          </a:p>
        </p:txBody>
      </p:sp>
    </p:spTree>
    <p:extLst>
      <p:ext uri="{BB962C8B-B14F-4D97-AF65-F5344CB8AC3E}">
        <p14:creationId xmlns:p14="http://schemas.microsoft.com/office/powerpoint/2010/main" val="155075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25711-E219-8E4F-9565-7B463FE1A160}"/>
              </a:ext>
            </a:extLst>
          </p:cNvPr>
          <p:cNvPicPr>
            <a:picLocks noChangeAspect="1"/>
          </p:cNvPicPr>
          <p:nvPr/>
        </p:nvPicPr>
        <p:blipFill rotWithShape="1">
          <a:blip r:embed="rId3"/>
          <a:srcRect b="24243"/>
          <a:stretch/>
        </p:blipFill>
        <p:spPr>
          <a:xfrm>
            <a:off x="20" y="10"/>
            <a:ext cx="12191980" cy="6857990"/>
          </a:xfrm>
          <a:prstGeom prst="rect">
            <a:avLst/>
          </a:prstGeom>
        </p:spPr>
      </p:pic>
      <p:pic>
        <p:nvPicPr>
          <p:cNvPr id="4" name="Picture 3">
            <a:extLst>
              <a:ext uri="{FF2B5EF4-FFF2-40B4-BE49-F238E27FC236}">
                <a16:creationId xmlns:a16="http://schemas.microsoft.com/office/drawing/2014/main" id="{DC889DE4-78A6-EC47-B06B-8676C84E7B36}"/>
              </a:ext>
            </a:extLst>
          </p:cNvPr>
          <p:cNvPicPr>
            <a:picLocks noChangeAspect="1"/>
          </p:cNvPicPr>
          <p:nvPr/>
        </p:nvPicPr>
        <p:blipFill>
          <a:blip r:embed="rId4"/>
          <a:stretch>
            <a:fillRect/>
          </a:stretch>
        </p:blipFill>
        <p:spPr>
          <a:xfrm>
            <a:off x="1162050" y="0"/>
            <a:ext cx="9867900" cy="2273300"/>
          </a:xfrm>
          <a:prstGeom prst="rect">
            <a:avLst/>
          </a:prstGeom>
        </p:spPr>
      </p:pic>
    </p:spTree>
    <p:extLst>
      <p:ext uri="{BB962C8B-B14F-4D97-AF65-F5344CB8AC3E}">
        <p14:creationId xmlns:p14="http://schemas.microsoft.com/office/powerpoint/2010/main" val="246565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91041" cy="1325563"/>
          </a:xfrm>
        </p:spPr>
        <p:txBody>
          <a:bodyPr/>
          <a:lstStyle/>
          <a:p>
            <a:r>
              <a:rPr lang="en-US" dirty="0"/>
              <a:t>Platform Moderation: The Future of Censorship</a:t>
            </a:r>
          </a:p>
        </p:txBody>
      </p:sp>
      <p:sp>
        <p:nvSpPr>
          <p:cNvPr id="3" name="Content Placeholder 2"/>
          <p:cNvSpPr>
            <a:spLocks noGrp="1"/>
          </p:cNvSpPr>
          <p:nvPr>
            <p:ph idx="1"/>
          </p:nvPr>
        </p:nvSpPr>
        <p:spPr>
          <a:xfrm>
            <a:off x="609600" y="1766373"/>
            <a:ext cx="10972800" cy="4525963"/>
          </a:xfrm>
        </p:spPr>
        <p:txBody>
          <a:bodyPr/>
          <a:lstStyle/>
          <a:p>
            <a:r>
              <a:rPr lang="en-US" b="1" dirty="0">
                <a:solidFill>
                  <a:schemeClr val="bg1">
                    <a:lumMod val="50000"/>
                  </a:schemeClr>
                </a:solidFill>
              </a:rPr>
              <a:t>Who gets to communicate?</a:t>
            </a:r>
            <a:br>
              <a:rPr lang="en-US" dirty="0">
                <a:solidFill>
                  <a:schemeClr val="bg1">
                    <a:lumMod val="50000"/>
                  </a:schemeClr>
                </a:solidFill>
              </a:rPr>
            </a:br>
            <a:r>
              <a:rPr lang="en-US" dirty="0">
                <a:solidFill>
                  <a:schemeClr val="bg1">
                    <a:lumMod val="50000"/>
                  </a:schemeClr>
                </a:solidFill>
              </a:rPr>
              <a:t>Filtering and manipulation of Internet </a:t>
            </a:r>
            <a:r>
              <a:rPr lang="en-US" b="1" dirty="0">
                <a:solidFill>
                  <a:schemeClr val="bg1">
                    <a:lumMod val="50000"/>
                  </a:schemeClr>
                </a:solidFill>
              </a:rPr>
              <a:t>protocols</a:t>
            </a:r>
          </a:p>
          <a:p>
            <a:pPr lvl="1"/>
            <a:r>
              <a:rPr lang="en-US" dirty="0">
                <a:solidFill>
                  <a:schemeClr val="bg1">
                    <a:lumMod val="50000"/>
                  </a:schemeClr>
                </a:solidFill>
              </a:rPr>
              <a:t>HTTP, TCP/IP, DNS</a:t>
            </a:r>
          </a:p>
          <a:p>
            <a:pPr lvl="1"/>
            <a:r>
              <a:rPr lang="en-US" dirty="0">
                <a:solidFill>
                  <a:schemeClr val="bg1">
                    <a:lumMod val="50000"/>
                  </a:schemeClr>
                </a:solidFill>
              </a:rPr>
              <a:t>Circumvention tools (e.g., Tor)</a:t>
            </a:r>
            <a:br>
              <a:rPr lang="en-US" dirty="0">
                <a:solidFill>
                  <a:schemeClr val="bg1">
                    <a:lumMod val="50000"/>
                  </a:schemeClr>
                </a:solidFill>
              </a:rPr>
            </a:br>
            <a:endParaRPr lang="en-US" dirty="0">
              <a:solidFill>
                <a:schemeClr val="bg1">
                  <a:lumMod val="50000"/>
                </a:schemeClr>
              </a:solidFill>
            </a:endParaRPr>
          </a:p>
          <a:p>
            <a:r>
              <a:rPr lang="en-US" b="1" dirty="0"/>
              <a:t>Who/what can be heard?</a:t>
            </a:r>
            <a:br>
              <a:rPr lang="en-US" dirty="0"/>
            </a:br>
            <a:r>
              <a:rPr lang="en-US" dirty="0"/>
              <a:t>Filtering and manipulation on Internet </a:t>
            </a:r>
            <a:r>
              <a:rPr lang="en-US" b="1" dirty="0"/>
              <a:t>platforms</a:t>
            </a:r>
          </a:p>
          <a:p>
            <a:pPr lvl="1"/>
            <a:r>
              <a:rPr lang="en-US" dirty="0"/>
              <a:t>Automated filtering</a:t>
            </a:r>
          </a:p>
          <a:p>
            <a:pPr lvl="1"/>
            <a:r>
              <a:rPr lang="en-US" dirty="0"/>
              <a:t>Filter bubbles, Personalization (and attacks)</a:t>
            </a:r>
          </a:p>
          <a:p>
            <a:pPr lvl="1"/>
            <a:r>
              <a:rPr lang="en-US" dirty="0"/>
              <a:t>Propaganda and bots</a:t>
            </a:r>
          </a:p>
        </p:txBody>
      </p:sp>
    </p:spTree>
    <p:extLst>
      <p:ext uri="{BB962C8B-B14F-4D97-AF65-F5344CB8AC3E}">
        <p14:creationId xmlns:p14="http://schemas.microsoft.com/office/powerpoint/2010/main" val="8681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15D0-38BD-644F-B7E0-3D51DD519069}"/>
              </a:ext>
            </a:extLst>
          </p:cNvPr>
          <p:cNvSpPr>
            <a:spLocks noGrp="1"/>
          </p:cNvSpPr>
          <p:nvPr>
            <p:ph type="title"/>
          </p:nvPr>
        </p:nvSpPr>
        <p:spPr>
          <a:xfrm>
            <a:off x="838200" y="2435972"/>
            <a:ext cx="10515600" cy="1325563"/>
          </a:xfrm>
        </p:spPr>
        <p:txBody>
          <a:bodyPr/>
          <a:lstStyle/>
          <a:p>
            <a:pPr algn="ctr"/>
            <a:r>
              <a:rPr lang="en-US" dirty="0"/>
              <a:t>The Turn to AI for Content Moderation</a:t>
            </a:r>
          </a:p>
        </p:txBody>
      </p:sp>
    </p:spTree>
    <p:extLst>
      <p:ext uri="{BB962C8B-B14F-4D97-AF65-F5344CB8AC3E}">
        <p14:creationId xmlns:p14="http://schemas.microsoft.com/office/powerpoint/2010/main" val="2726746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8DB6B-2339-EA42-B806-4D79DFE2D81C}"/>
              </a:ext>
            </a:extLst>
          </p:cNvPr>
          <p:cNvSpPr>
            <a:spLocks noGrp="1"/>
          </p:cNvSpPr>
          <p:nvPr>
            <p:ph type="title"/>
          </p:nvPr>
        </p:nvSpPr>
        <p:spPr/>
        <p:txBody>
          <a:bodyPr>
            <a:normAutofit/>
          </a:bodyPr>
          <a:lstStyle/>
          <a:p>
            <a:r>
              <a:rPr lang="en-US" sz="4000" dirty="0"/>
              <a:t>Approaches to Automated Content Moderation</a:t>
            </a:r>
          </a:p>
        </p:txBody>
      </p:sp>
      <p:sp>
        <p:nvSpPr>
          <p:cNvPr id="3" name="Content Placeholder 2">
            <a:extLst>
              <a:ext uri="{FF2B5EF4-FFF2-40B4-BE49-F238E27FC236}">
                <a16:creationId xmlns:a16="http://schemas.microsoft.com/office/drawing/2014/main" id="{22E77648-6441-1944-B5F7-994DBF287DFB}"/>
              </a:ext>
            </a:extLst>
          </p:cNvPr>
          <p:cNvSpPr>
            <a:spLocks noGrp="1"/>
          </p:cNvSpPr>
          <p:nvPr>
            <p:ph idx="1"/>
          </p:nvPr>
        </p:nvSpPr>
        <p:spPr/>
        <p:txBody>
          <a:bodyPr/>
          <a:lstStyle/>
          <a:p>
            <a:r>
              <a:rPr lang="en-US" dirty="0"/>
              <a:t>Automated identification of:</a:t>
            </a:r>
          </a:p>
          <a:p>
            <a:pPr lvl="1"/>
            <a:r>
              <a:rPr lang="en-US" dirty="0"/>
              <a:t>Hate speech</a:t>
            </a:r>
          </a:p>
          <a:p>
            <a:pPr lvl="1"/>
            <a:r>
              <a:rPr lang="en-US" dirty="0"/>
              <a:t>Pornography</a:t>
            </a:r>
          </a:p>
          <a:p>
            <a:pPr lvl="1"/>
            <a:r>
              <a:rPr lang="en-US" dirty="0"/>
              <a:t>Personal attacks</a:t>
            </a:r>
            <a:br>
              <a:rPr lang="en-US" dirty="0"/>
            </a:br>
            <a:endParaRPr lang="en-US" dirty="0"/>
          </a:p>
          <a:p>
            <a:r>
              <a:rPr lang="en-US" dirty="0"/>
              <a:t>Automated moderation:</a:t>
            </a:r>
          </a:p>
          <a:p>
            <a:pPr lvl="1"/>
            <a:r>
              <a:rPr lang="en-US" dirty="0"/>
              <a:t>Reddit’s </a:t>
            </a:r>
            <a:r>
              <a:rPr lang="en-US" dirty="0" err="1"/>
              <a:t>Automoderator</a:t>
            </a:r>
            <a:r>
              <a:rPr lang="en-US" dirty="0"/>
              <a:t> (</a:t>
            </a:r>
            <a:r>
              <a:rPr lang="en-US" dirty="0" err="1"/>
              <a:t>Automod</a:t>
            </a:r>
            <a:r>
              <a:rPr lang="en-US" dirty="0"/>
              <a:t>) (based on regular expression rules)</a:t>
            </a:r>
          </a:p>
          <a:p>
            <a:pPr lvl="1"/>
            <a:r>
              <a:rPr lang="en-US" dirty="0" err="1"/>
              <a:t>ModBot</a:t>
            </a:r>
            <a:r>
              <a:rPr lang="en-US" dirty="0"/>
              <a:t> (used by Washington Post) (based on ML/NLP)</a:t>
            </a:r>
          </a:p>
          <a:p>
            <a:pPr lvl="1"/>
            <a:r>
              <a:rPr lang="en-US" dirty="0"/>
              <a:t>Wikipedia </a:t>
            </a:r>
          </a:p>
        </p:txBody>
      </p:sp>
    </p:spTree>
    <p:extLst>
      <p:ext uri="{BB962C8B-B14F-4D97-AF65-F5344CB8AC3E}">
        <p14:creationId xmlns:p14="http://schemas.microsoft.com/office/powerpoint/2010/main" val="963958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6B4D10-1B0A-9A41-AECD-D00F1C498DF1}"/>
              </a:ext>
            </a:extLst>
          </p:cNvPr>
          <p:cNvPicPr>
            <a:picLocks noChangeAspect="1"/>
          </p:cNvPicPr>
          <p:nvPr/>
        </p:nvPicPr>
        <p:blipFill>
          <a:blip r:embed="rId2"/>
          <a:stretch>
            <a:fillRect/>
          </a:stretch>
        </p:blipFill>
        <p:spPr>
          <a:xfrm>
            <a:off x="0" y="0"/>
            <a:ext cx="12192000" cy="3659931"/>
          </a:xfrm>
          <a:prstGeom prst="rect">
            <a:avLst/>
          </a:prstGeom>
        </p:spPr>
      </p:pic>
      <p:pic>
        <p:nvPicPr>
          <p:cNvPr id="5" name="Picture 4">
            <a:extLst>
              <a:ext uri="{FF2B5EF4-FFF2-40B4-BE49-F238E27FC236}">
                <a16:creationId xmlns:a16="http://schemas.microsoft.com/office/drawing/2014/main" id="{44A2AD9C-E60B-814B-A345-57DCD3544008}"/>
              </a:ext>
            </a:extLst>
          </p:cNvPr>
          <p:cNvPicPr>
            <a:picLocks noChangeAspect="1"/>
          </p:cNvPicPr>
          <p:nvPr/>
        </p:nvPicPr>
        <p:blipFill>
          <a:blip r:embed="rId3"/>
          <a:stretch>
            <a:fillRect/>
          </a:stretch>
        </p:blipFill>
        <p:spPr>
          <a:xfrm>
            <a:off x="3110753" y="3269378"/>
            <a:ext cx="7575176" cy="3588622"/>
          </a:xfrm>
          <a:prstGeom prst="rect">
            <a:avLst/>
          </a:prstGeom>
        </p:spPr>
      </p:pic>
    </p:spTree>
    <p:extLst>
      <p:ext uri="{BB962C8B-B14F-4D97-AF65-F5344CB8AC3E}">
        <p14:creationId xmlns:p14="http://schemas.microsoft.com/office/powerpoint/2010/main" val="21637367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D52235-E9F9-0241-BCF2-0BC4DBE56311}"/>
              </a:ext>
            </a:extLst>
          </p:cNvPr>
          <p:cNvSpPr>
            <a:spLocks noGrp="1"/>
          </p:cNvSpPr>
          <p:nvPr>
            <p:ph type="title"/>
          </p:nvPr>
        </p:nvSpPr>
        <p:spPr/>
        <p:txBody>
          <a:bodyPr/>
          <a:lstStyle/>
          <a:p>
            <a:r>
              <a:rPr lang="en-US" dirty="0"/>
              <a:t>Automated Techniques are Imperfect</a:t>
            </a:r>
          </a:p>
        </p:txBody>
      </p:sp>
      <p:sp>
        <p:nvSpPr>
          <p:cNvPr id="4" name="Content Placeholder 3">
            <a:extLst>
              <a:ext uri="{FF2B5EF4-FFF2-40B4-BE49-F238E27FC236}">
                <a16:creationId xmlns:a16="http://schemas.microsoft.com/office/drawing/2014/main" id="{F23BEE3B-9CD4-1343-A3B1-6C53188C32D3}"/>
              </a:ext>
            </a:extLst>
          </p:cNvPr>
          <p:cNvSpPr>
            <a:spLocks noGrp="1"/>
          </p:cNvSpPr>
          <p:nvPr>
            <p:ph idx="1"/>
          </p:nvPr>
        </p:nvSpPr>
        <p:spPr>
          <a:xfrm>
            <a:off x="838200" y="1825625"/>
            <a:ext cx="3680012" cy="4351338"/>
          </a:xfrm>
        </p:spPr>
        <p:txBody>
          <a:bodyPr>
            <a:normAutofit lnSpcReduction="10000"/>
          </a:bodyPr>
          <a:lstStyle/>
          <a:p>
            <a:r>
              <a:rPr lang="en-US" dirty="0"/>
              <a:t>Small changes to words can have dramatic changes on toxicity scores.</a:t>
            </a:r>
          </a:p>
          <a:p>
            <a:endParaRPr lang="en-US" dirty="0"/>
          </a:p>
          <a:p>
            <a:r>
              <a:rPr lang="en-US" dirty="0"/>
              <a:t>Such evasion is easily automated.</a:t>
            </a:r>
          </a:p>
          <a:p>
            <a:endParaRPr lang="en-US" dirty="0"/>
          </a:p>
          <a:p>
            <a:r>
              <a:rPr lang="en-US" dirty="0"/>
              <a:t>False positives are also significant</a:t>
            </a:r>
          </a:p>
          <a:p>
            <a:endParaRPr lang="en-US" dirty="0"/>
          </a:p>
          <a:p>
            <a:endParaRPr lang="en-US" dirty="0"/>
          </a:p>
        </p:txBody>
      </p:sp>
      <p:pic>
        <p:nvPicPr>
          <p:cNvPr id="5" name="Picture 4">
            <a:extLst>
              <a:ext uri="{FF2B5EF4-FFF2-40B4-BE49-F238E27FC236}">
                <a16:creationId xmlns:a16="http://schemas.microsoft.com/office/drawing/2014/main" id="{31471138-9321-0345-B133-F829FDA7BC0C}"/>
              </a:ext>
            </a:extLst>
          </p:cNvPr>
          <p:cNvPicPr>
            <a:picLocks noChangeAspect="1"/>
          </p:cNvPicPr>
          <p:nvPr/>
        </p:nvPicPr>
        <p:blipFill>
          <a:blip r:embed="rId2"/>
          <a:stretch>
            <a:fillRect/>
          </a:stretch>
        </p:blipFill>
        <p:spPr>
          <a:xfrm>
            <a:off x="4540998" y="1858898"/>
            <a:ext cx="7511675" cy="2609319"/>
          </a:xfrm>
          <a:prstGeom prst="rect">
            <a:avLst/>
          </a:prstGeom>
        </p:spPr>
      </p:pic>
      <p:pic>
        <p:nvPicPr>
          <p:cNvPr id="6" name="Picture 5">
            <a:extLst>
              <a:ext uri="{FF2B5EF4-FFF2-40B4-BE49-F238E27FC236}">
                <a16:creationId xmlns:a16="http://schemas.microsoft.com/office/drawing/2014/main" id="{D4234642-0518-1B44-9458-95020605FBF7}"/>
              </a:ext>
            </a:extLst>
          </p:cNvPr>
          <p:cNvPicPr>
            <a:picLocks noChangeAspect="1"/>
          </p:cNvPicPr>
          <p:nvPr/>
        </p:nvPicPr>
        <p:blipFill>
          <a:blip r:embed="rId3"/>
          <a:stretch>
            <a:fillRect/>
          </a:stretch>
        </p:blipFill>
        <p:spPr>
          <a:xfrm>
            <a:off x="4675094" y="4416294"/>
            <a:ext cx="7243482" cy="2441706"/>
          </a:xfrm>
          <a:prstGeom prst="rect">
            <a:avLst/>
          </a:prstGeom>
        </p:spPr>
      </p:pic>
      <p:sp>
        <p:nvSpPr>
          <p:cNvPr id="7" name="TextBox 6">
            <a:extLst>
              <a:ext uri="{FF2B5EF4-FFF2-40B4-BE49-F238E27FC236}">
                <a16:creationId xmlns:a16="http://schemas.microsoft.com/office/drawing/2014/main" id="{5841CDA5-C679-0241-9FC7-CC02C8C34351}"/>
              </a:ext>
            </a:extLst>
          </p:cNvPr>
          <p:cNvSpPr txBox="1"/>
          <p:nvPr/>
        </p:nvSpPr>
        <p:spPr>
          <a:xfrm>
            <a:off x="134471" y="6176963"/>
            <a:ext cx="3836894" cy="523220"/>
          </a:xfrm>
          <a:prstGeom prst="rect">
            <a:avLst/>
          </a:prstGeom>
          <a:noFill/>
        </p:spPr>
        <p:txBody>
          <a:bodyPr wrap="square" rtlCol="0">
            <a:spAutoFit/>
          </a:bodyPr>
          <a:lstStyle/>
          <a:p>
            <a:r>
              <a:rPr lang="en-US" sz="1400" dirty="0"/>
              <a:t>Hosseini et al. “Deceiving Google’s Perspective API Built for Detecting Toxic Comments”</a:t>
            </a:r>
          </a:p>
        </p:txBody>
      </p:sp>
    </p:spTree>
    <p:extLst>
      <p:ext uri="{BB962C8B-B14F-4D97-AF65-F5344CB8AC3E}">
        <p14:creationId xmlns:p14="http://schemas.microsoft.com/office/powerpoint/2010/main" val="2663289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65594-BAB7-534C-9336-C158E6AEFF92}"/>
              </a:ext>
            </a:extLst>
          </p:cNvPr>
          <p:cNvSpPr>
            <a:spLocks noGrp="1"/>
          </p:cNvSpPr>
          <p:nvPr>
            <p:ph type="title"/>
          </p:nvPr>
        </p:nvSpPr>
        <p:spPr/>
        <p:txBody>
          <a:bodyPr/>
          <a:lstStyle/>
          <a:p>
            <a:r>
              <a:rPr lang="en-US" dirty="0"/>
              <a:t>Automated Techniques May Be Biased</a:t>
            </a:r>
          </a:p>
        </p:txBody>
      </p:sp>
      <p:sp>
        <p:nvSpPr>
          <p:cNvPr id="3" name="Content Placeholder 2">
            <a:extLst>
              <a:ext uri="{FF2B5EF4-FFF2-40B4-BE49-F238E27FC236}">
                <a16:creationId xmlns:a16="http://schemas.microsoft.com/office/drawing/2014/main" id="{7EDD2931-0D03-6948-9473-BF722D4EEA74}"/>
              </a:ext>
            </a:extLst>
          </p:cNvPr>
          <p:cNvSpPr>
            <a:spLocks noGrp="1"/>
          </p:cNvSpPr>
          <p:nvPr>
            <p:ph idx="1"/>
          </p:nvPr>
        </p:nvSpPr>
        <p:spPr>
          <a:xfrm>
            <a:off x="838200" y="1825625"/>
            <a:ext cx="4456611" cy="4351338"/>
          </a:xfrm>
        </p:spPr>
        <p:txBody>
          <a:bodyPr>
            <a:normAutofit fontScale="92500"/>
          </a:bodyPr>
          <a:lstStyle/>
          <a:p>
            <a:r>
              <a:rPr lang="en-US" dirty="0"/>
              <a:t>Detection of toxic comments depends in part on how the algorithm was trained </a:t>
            </a:r>
          </a:p>
          <a:p>
            <a:endParaRPr lang="en-US" dirty="0"/>
          </a:p>
          <a:p>
            <a:r>
              <a:rPr lang="en-US" dirty="0"/>
              <a:t>Example: Differing gender norms in degree of offense.</a:t>
            </a:r>
          </a:p>
          <a:p>
            <a:endParaRPr lang="en-US" dirty="0"/>
          </a:p>
          <a:p>
            <a:r>
              <a:rPr lang="en-US" dirty="0"/>
              <a:t>Other protected characteristics may exhibit more concern.</a:t>
            </a:r>
          </a:p>
        </p:txBody>
      </p:sp>
      <p:pic>
        <p:nvPicPr>
          <p:cNvPr id="4" name="Picture 3">
            <a:extLst>
              <a:ext uri="{FF2B5EF4-FFF2-40B4-BE49-F238E27FC236}">
                <a16:creationId xmlns:a16="http://schemas.microsoft.com/office/drawing/2014/main" id="{12B3B74D-B574-BC4C-973F-38654E498A50}"/>
              </a:ext>
            </a:extLst>
          </p:cNvPr>
          <p:cNvPicPr>
            <a:picLocks noChangeAspect="1"/>
          </p:cNvPicPr>
          <p:nvPr/>
        </p:nvPicPr>
        <p:blipFill>
          <a:blip r:embed="rId3"/>
          <a:stretch>
            <a:fillRect/>
          </a:stretch>
        </p:blipFill>
        <p:spPr>
          <a:xfrm>
            <a:off x="5136236" y="2584450"/>
            <a:ext cx="6945859" cy="2154604"/>
          </a:xfrm>
          <a:prstGeom prst="rect">
            <a:avLst/>
          </a:prstGeom>
        </p:spPr>
      </p:pic>
      <p:sp>
        <p:nvSpPr>
          <p:cNvPr id="5" name="TextBox 4">
            <a:extLst>
              <a:ext uri="{FF2B5EF4-FFF2-40B4-BE49-F238E27FC236}">
                <a16:creationId xmlns:a16="http://schemas.microsoft.com/office/drawing/2014/main" id="{BAEFF0B6-BC02-664B-A1D0-7DB73054955C}"/>
              </a:ext>
            </a:extLst>
          </p:cNvPr>
          <p:cNvSpPr txBox="1"/>
          <p:nvPr/>
        </p:nvSpPr>
        <p:spPr>
          <a:xfrm>
            <a:off x="158261" y="6169709"/>
            <a:ext cx="9609992" cy="584775"/>
          </a:xfrm>
          <a:prstGeom prst="rect">
            <a:avLst/>
          </a:prstGeom>
          <a:noFill/>
        </p:spPr>
        <p:txBody>
          <a:bodyPr wrap="square" rtlCol="0">
            <a:spAutoFit/>
          </a:bodyPr>
          <a:lstStyle/>
          <a:p>
            <a:r>
              <a:rPr lang="en-US" sz="1600" dirty="0"/>
              <a:t>Like trainer, like bot? Inheritance of bias in algorithmic content moderation. </a:t>
            </a:r>
            <a:br>
              <a:rPr lang="en-US" sz="1600" dirty="0"/>
            </a:br>
            <a:r>
              <a:rPr lang="en-US" sz="1600" dirty="0"/>
              <a:t>Reuben </a:t>
            </a:r>
            <a:r>
              <a:rPr lang="en-US" sz="1600" dirty="0" err="1"/>
              <a:t>Binns</a:t>
            </a:r>
            <a:r>
              <a:rPr lang="en-US" sz="1600" dirty="0"/>
              <a:t>, Michael Veale , Max Van </a:t>
            </a:r>
            <a:r>
              <a:rPr lang="en-US" sz="1600" dirty="0" err="1"/>
              <a:t>Kleek</a:t>
            </a:r>
            <a:r>
              <a:rPr lang="en-US" sz="1600" dirty="0"/>
              <a:t>, Nigel Shadbolt</a:t>
            </a:r>
          </a:p>
        </p:txBody>
      </p:sp>
    </p:spTree>
    <p:extLst>
      <p:ext uri="{BB962C8B-B14F-4D97-AF65-F5344CB8AC3E}">
        <p14:creationId xmlns:p14="http://schemas.microsoft.com/office/powerpoint/2010/main" val="3301977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07A8-7B8E-4948-B427-37FE3C31A96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FB0C539-BBE8-484A-AF42-6B414D4B6F5F}"/>
              </a:ext>
            </a:extLst>
          </p:cNvPr>
          <p:cNvSpPr>
            <a:spLocks noGrp="1"/>
          </p:cNvSpPr>
          <p:nvPr>
            <p:ph idx="1"/>
          </p:nvPr>
        </p:nvSpPr>
        <p:spPr/>
        <p:txBody>
          <a:bodyPr>
            <a:normAutofit lnSpcReduction="10000"/>
          </a:bodyPr>
          <a:lstStyle/>
          <a:p>
            <a:r>
              <a:rPr lang="en-US" dirty="0"/>
              <a:t>There is an increasing need (and pressure) to employ automated content moderation algorithms by platforms.</a:t>
            </a:r>
          </a:p>
          <a:p>
            <a:endParaRPr lang="en-US" dirty="0"/>
          </a:p>
          <a:p>
            <a:r>
              <a:rPr lang="en-US" dirty="0"/>
              <a:t>The problem is hard because the universe of offending content is infinite.</a:t>
            </a:r>
          </a:p>
          <a:p>
            <a:endParaRPr lang="en-US" dirty="0"/>
          </a:p>
          <a:p>
            <a:r>
              <a:rPr lang="en-US" dirty="0"/>
              <a:t>Even humans make mistakes!</a:t>
            </a:r>
          </a:p>
          <a:p>
            <a:endParaRPr lang="en-US" dirty="0"/>
          </a:p>
          <a:p>
            <a:r>
              <a:rPr lang="en-US" dirty="0"/>
              <a:t>Thus, algorithms trained on data labeled by humans will also be imperfect (and subject to attack).</a:t>
            </a:r>
          </a:p>
        </p:txBody>
      </p:sp>
    </p:spTree>
    <p:extLst>
      <p:ext uri="{BB962C8B-B14F-4D97-AF65-F5344CB8AC3E}">
        <p14:creationId xmlns:p14="http://schemas.microsoft.com/office/powerpoint/2010/main" val="1164589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6.4: Evaluating Content Moderation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69340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E723-26A5-F84C-B85D-FF6E44A63D5C}"/>
              </a:ext>
            </a:extLst>
          </p:cNvPr>
          <p:cNvSpPr>
            <a:spLocks noGrp="1"/>
          </p:cNvSpPr>
          <p:nvPr>
            <p:ph type="title"/>
          </p:nvPr>
        </p:nvSpPr>
        <p:spPr>
          <a:xfrm>
            <a:off x="838200" y="365125"/>
            <a:ext cx="10515600" cy="722069"/>
          </a:xfrm>
        </p:spPr>
        <p:txBody>
          <a:bodyPr>
            <a:normAutofit/>
          </a:bodyPr>
          <a:lstStyle/>
          <a:p>
            <a:r>
              <a:rPr lang="en-US" sz="4000" dirty="0"/>
              <a:t>Automated Content Moderation: Hard to Assess</a:t>
            </a:r>
          </a:p>
        </p:txBody>
      </p:sp>
      <p:sp>
        <p:nvSpPr>
          <p:cNvPr id="3" name="Content Placeholder 2">
            <a:extLst>
              <a:ext uri="{FF2B5EF4-FFF2-40B4-BE49-F238E27FC236}">
                <a16:creationId xmlns:a16="http://schemas.microsoft.com/office/drawing/2014/main" id="{6F6AD3FF-DD41-7741-BE73-55B6B2A8CAE1}"/>
              </a:ext>
            </a:extLst>
          </p:cNvPr>
          <p:cNvSpPr>
            <a:spLocks noGrp="1"/>
          </p:cNvSpPr>
          <p:nvPr>
            <p:ph idx="1"/>
          </p:nvPr>
        </p:nvSpPr>
        <p:spPr>
          <a:xfrm>
            <a:off x="319454" y="1253331"/>
            <a:ext cx="5257800" cy="2843884"/>
          </a:xfrm>
          <a:solidFill>
            <a:schemeClr val="bg1">
              <a:lumMod val="85000"/>
            </a:schemeClr>
          </a:solidFill>
        </p:spPr>
        <p:txBody>
          <a:bodyPr/>
          <a:lstStyle/>
          <a:p>
            <a:r>
              <a:rPr lang="en-US" dirty="0"/>
              <a:t>Lack of transparency</a:t>
            </a:r>
          </a:p>
          <a:p>
            <a:r>
              <a:rPr lang="en-US" dirty="0" err="1"/>
              <a:t>Operaton</a:t>
            </a:r>
            <a:r>
              <a:rPr lang="en-US" dirty="0"/>
              <a:t> is ”black box”</a:t>
            </a:r>
          </a:p>
          <a:p>
            <a:pPr lvl="1"/>
            <a:r>
              <a:rPr lang="en-US" dirty="0"/>
              <a:t>Platform’s algorithms are not known</a:t>
            </a:r>
          </a:p>
          <a:p>
            <a:pPr lvl="1"/>
            <a:r>
              <a:rPr lang="en-US" dirty="0"/>
              <a:t>Sometimes the effects of moderation may even be difficult to observe</a:t>
            </a:r>
          </a:p>
        </p:txBody>
      </p:sp>
      <p:grpSp>
        <p:nvGrpSpPr>
          <p:cNvPr id="7" name="Group 6">
            <a:extLst>
              <a:ext uri="{FF2B5EF4-FFF2-40B4-BE49-F238E27FC236}">
                <a16:creationId xmlns:a16="http://schemas.microsoft.com/office/drawing/2014/main" id="{8725B163-7E44-9244-B651-534ECBC2743E}"/>
              </a:ext>
            </a:extLst>
          </p:cNvPr>
          <p:cNvGrpSpPr/>
          <p:nvPr/>
        </p:nvGrpSpPr>
        <p:grpSpPr>
          <a:xfrm>
            <a:off x="6002948" y="1784168"/>
            <a:ext cx="6011008" cy="3989523"/>
            <a:chOff x="5691553" y="1469154"/>
            <a:chExt cx="6011008" cy="3989523"/>
          </a:xfrm>
        </p:grpSpPr>
        <p:pic>
          <p:nvPicPr>
            <p:cNvPr id="4" name="Picture 3">
              <a:extLst>
                <a:ext uri="{FF2B5EF4-FFF2-40B4-BE49-F238E27FC236}">
                  <a16:creationId xmlns:a16="http://schemas.microsoft.com/office/drawing/2014/main" id="{D7681141-1703-344A-8C16-EA3875FB6CED}"/>
                </a:ext>
              </a:extLst>
            </p:cNvPr>
            <p:cNvPicPr>
              <a:picLocks noChangeAspect="1"/>
            </p:cNvPicPr>
            <p:nvPr/>
          </p:nvPicPr>
          <p:blipFill>
            <a:blip r:embed="rId2"/>
            <a:stretch>
              <a:fillRect/>
            </a:stretch>
          </p:blipFill>
          <p:spPr>
            <a:xfrm>
              <a:off x="5691553" y="4509262"/>
              <a:ext cx="5027735" cy="949415"/>
            </a:xfrm>
            <a:prstGeom prst="rect">
              <a:avLst/>
            </a:prstGeom>
          </p:spPr>
        </p:pic>
        <p:pic>
          <p:nvPicPr>
            <p:cNvPr id="5" name="Picture 4">
              <a:extLst>
                <a:ext uri="{FF2B5EF4-FFF2-40B4-BE49-F238E27FC236}">
                  <a16:creationId xmlns:a16="http://schemas.microsoft.com/office/drawing/2014/main" id="{1BB373D5-3A88-6941-B65E-7F1443A3E25E}"/>
                </a:ext>
              </a:extLst>
            </p:cNvPr>
            <p:cNvPicPr>
              <a:picLocks noChangeAspect="1"/>
            </p:cNvPicPr>
            <p:nvPr/>
          </p:nvPicPr>
          <p:blipFill>
            <a:blip r:embed="rId3"/>
            <a:stretch>
              <a:fillRect/>
            </a:stretch>
          </p:blipFill>
          <p:spPr>
            <a:xfrm>
              <a:off x="5691553" y="2147795"/>
              <a:ext cx="6011008" cy="2361467"/>
            </a:xfrm>
            <a:prstGeom prst="rect">
              <a:avLst/>
            </a:prstGeom>
          </p:spPr>
        </p:pic>
        <p:pic>
          <p:nvPicPr>
            <p:cNvPr id="6" name="Picture 5">
              <a:extLst>
                <a:ext uri="{FF2B5EF4-FFF2-40B4-BE49-F238E27FC236}">
                  <a16:creationId xmlns:a16="http://schemas.microsoft.com/office/drawing/2014/main" id="{494657DB-3C6D-7C4E-8E5F-971D8A2C14CB}"/>
                </a:ext>
              </a:extLst>
            </p:cNvPr>
            <p:cNvPicPr>
              <a:picLocks noChangeAspect="1"/>
            </p:cNvPicPr>
            <p:nvPr/>
          </p:nvPicPr>
          <p:blipFill>
            <a:blip r:embed="rId4"/>
            <a:stretch>
              <a:fillRect/>
            </a:stretch>
          </p:blipFill>
          <p:spPr>
            <a:xfrm>
              <a:off x="5691553" y="1469154"/>
              <a:ext cx="5776546" cy="722068"/>
            </a:xfrm>
            <a:prstGeom prst="rect">
              <a:avLst/>
            </a:prstGeom>
          </p:spPr>
        </p:pic>
      </p:grpSp>
      <p:grpSp>
        <p:nvGrpSpPr>
          <p:cNvPr id="10" name="Group 9">
            <a:extLst>
              <a:ext uri="{FF2B5EF4-FFF2-40B4-BE49-F238E27FC236}">
                <a16:creationId xmlns:a16="http://schemas.microsoft.com/office/drawing/2014/main" id="{FC1E2F55-49E3-CC4E-B1FD-D8935D9A217E}"/>
              </a:ext>
            </a:extLst>
          </p:cNvPr>
          <p:cNvGrpSpPr/>
          <p:nvPr/>
        </p:nvGrpSpPr>
        <p:grpSpPr>
          <a:xfrm>
            <a:off x="319454" y="3951272"/>
            <a:ext cx="5257800" cy="2870376"/>
            <a:chOff x="319454" y="3951272"/>
            <a:chExt cx="5257800" cy="2870376"/>
          </a:xfrm>
        </p:grpSpPr>
        <p:pic>
          <p:nvPicPr>
            <p:cNvPr id="8" name="Picture 7">
              <a:extLst>
                <a:ext uri="{FF2B5EF4-FFF2-40B4-BE49-F238E27FC236}">
                  <a16:creationId xmlns:a16="http://schemas.microsoft.com/office/drawing/2014/main" id="{D6D67208-85E9-C446-9F56-C72B1BB5F09B}"/>
                </a:ext>
              </a:extLst>
            </p:cNvPr>
            <p:cNvPicPr>
              <a:picLocks noChangeAspect="1"/>
            </p:cNvPicPr>
            <p:nvPr/>
          </p:nvPicPr>
          <p:blipFill>
            <a:blip r:embed="rId5"/>
            <a:stretch>
              <a:fillRect/>
            </a:stretch>
          </p:blipFill>
          <p:spPr>
            <a:xfrm>
              <a:off x="319454" y="3951272"/>
              <a:ext cx="5257800" cy="1485900"/>
            </a:xfrm>
            <a:prstGeom prst="rect">
              <a:avLst/>
            </a:prstGeom>
          </p:spPr>
        </p:pic>
        <p:pic>
          <p:nvPicPr>
            <p:cNvPr id="9" name="Picture 8">
              <a:extLst>
                <a:ext uri="{FF2B5EF4-FFF2-40B4-BE49-F238E27FC236}">
                  <a16:creationId xmlns:a16="http://schemas.microsoft.com/office/drawing/2014/main" id="{9A800E94-26BA-D140-B346-58532D29DC09}"/>
                </a:ext>
              </a:extLst>
            </p:cNvPr>
            <p:cNvPicPr>
              <a:picLocks noChangeAspect="1"/>
            </p:cNvPicPr>
            <p:nvPr/>
          </p:nvPicPr>
          <p:blipFill>
            <a:blip r:embed="rId6"/>
            <a:stretch>
              <a:fillRect/>
            </a:stretch>
          </p:blipFill>
          <p:spPr>
            <a:xfrm>
              <a:off x="2593730" y="4922633"/>
              <a:ext cx="2983523" cy="1899015"/>
            </a:xfrm>
            <a:prstGeom prst="rect">
              <a:avLst/>
            </a:prstGeom>
          </p:spPr>
        </p:pic>
      </p:grpSp>
    </p:spTree>
    <p:extLst>
      <p:ext uri="{BB962C8B-B14F-4D97-AF65-F5344CB8AC3E}">
        <p14:creationId xmlns:p14="http://schemas.microsoft.com/office/powerpoint/2010/main" val="3720394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C23D-7FFC-2E4E-A124-3074FCB6A8F4}"/>
              </a:ext>
            </a:extLst>
          </p:cNvPr>
          <p:cNvSpPr>
            <a:spLocks noGrp="1"/>
          </p:cNvSpPr>
          <p:nvPr>
            <p:ph type="title"/>
          </p:nvPr>
        </p:nvSpPr>
        <p:spPr>
          <a:xfrm>
            <a:off x="972671" y="1727760"/>
            <a:ext cx="10515600" cy="1325563"/>
          </a:xfrm>
        </p:spPr>
        <p:txBody>
          <a:bodyPr/>
          <a:lstStyle/>
          <a:p>
            <a:pPr algn="ctr"/>
            <a:r>
              <a:rPr lang="en-US" dirty="0"/>
              <a:t>Evaluation: Audit Studies</a:t>
            </a:r>
          </a:p>
        </p:txBody>
      </p:sp>
    </p:spTree>
    <p:extLst>
      <p:ext uri="{BB962C8B-B14F-4D97-AF65-F5344CB8AC3E}">
        <p14:creationId xmlns:p14="http://schemas.microsoft.com/office/powerpoint/2010/main" val="187519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976C6-7EA3-6C49-9B48-2EDC062B10BC}"/>
              </a:ext>
            </a:extLst>
          </p:cNvPr>
          <p:cNvSpPr>
            <a:spLocks noGrp="1"/>
          </p:cNvSpPr>
          <p:nvPr>
            <p:ph type="title"/>
          </p:nvPr>
        </p:nvSpPr>
        <p:spPr/>
        <p:txBody>
          <a:bodyPr/>
          <a:lstStyle/>
          <a:p>
            <a:r>
              <a:rPr lang="en-US" dirty="0"/>
              <a:t>Issue-Based Political Advertising: Audit Study</a:t>
            </a:r>
          </a:p>
        </p:txBody>
      </p:sp>
      <p:sp>
        <p:nvSpPr>
          <p:cNvPr id="5" name="Content Placeholder 4">
            <a:extLst>
              <a:ext uri="{FF2B5EF4-FFF2-40B4-BE49-F238E27FC236}">
                <a16:creationId xmlns:a16="http://schemas.microsoft.com/office/drawing/2014/main" id="{E1D19B65-B6DF-D641-BCB6-17EAF6746A42}"/>
              </a:ext>
            </a:extLst>
          </p:cNvPr>
          <p:cNvSpPr>
            <a:spLocks noGrp="1"/>
          </p:cNvSpPr>
          <p:nvPr>
            <p:ph idx="1"/>
          </p:nvPr>
        </p:nvSpPr>
        <p:spPr>
          <a:xfrm>
            <a:off x="8423910" y="1825625"/>
            <a:ext cx="3625850" cy="4351338"/>
          </a:xfrm>
        </p:spPr>
        <p:txBody>
          <a:bodyPr/>
          <a:lstStyle/>
          <a:p>
            <a:r>
              <a:rPr lang="en-US" dirty="0"/>
              <a:t>Facebook more permissive about political ads concerning parks and parades vs. products</a:t>
            </a:r>
          </a:p>
          <a:p>
            <a:endParaRPr lang="en-US" dirty="0"/>
          </a:p>
          <a:p>
            <a:r>
              <a:rPr lang="en-US" dirty="0"/>
              <a:t>Google did not prohibit any ads whatsoever</a:t>
            </a:r>
          </a:p>
        </p:txBody>
      </p:sp>
      <p:pic>
        <p:nvPicPr>
          <p:cNvPr id="4" name="Picture 3">
            <a:extLst>
              <a:ext uri="{FF2B5EF4-FFF2-40B4-BE49-F238E27FC236}">
                <a16:creationId xmlns:a16="http://schemas.microsoft.com/office/drawing/2014/main" id="{6E2DDA03-AAE6-424F-BA68-C7FA6C552E8C}"/>
              </a:ext>
            </a:extLst>
          </p:cNvPr>
          <p:cNvPicPr>
            <a:picLocks noChangeAspect="1"/>
          </p:cNvPicPr>
          <p:nvPr/>
        </p:nvPicPr>
        <p:blipFill>
          <a:blip r:embed="rId2"/>
          <a:stretch>
            <a:fillRect/>
          </a:stretch>
        </p:blipFill>
        <p:spPr>
          <a:xfrm>
            <a:off x="142240" y="1478280"/>
            <a:ext cx="7404100" cy="4495800"/>
          </a:xfrm>
          <a:prstGeom prst="rect">
            <a:avLst/>
          </a:prstGeom>
        </p:spPr>
      </p:pic>
    </p:spTree>
    <p:extLst>
      <p:ext uri="{BB962C8B-B14F-4D97-AF65-F5344CB8AC3E}">
        <p14:creationId xmlns:p14="http://schemas.microsoft.com/office/powerpoint/2010/main" val="220151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565949"/>
            <a:ext cx="11684000" cy="1143000"/>
          </a:xfrm>
        </p:spPr>
        <p:txBody>
          <a:bodyPr>
            <a:normAutofit fontScale="90000"/>
          </a:bodyPr>
          <a:lstStyle/>
          <a:p>
            <a:pPr algn="ctr"/>
            <a:r>
              <a:rPr lang="en-US" dirty="0"/>
              <a:t>Reducing “Unwanted Traffic” </a:t>
            </a:r>
            <a:br>
              <a:rPr lang="en-US" dirty="0"/>
            </a:br>
            <a:r>
              <a:rPr lang="en-US" dirty="0"/>
              <a:t>on the Internet… an “Old” Problem!</a:t>
            </a:r>
          </a:p>
        </p:txBody>
      </p:sp>
      <p:pic>
        <p:nvPicPr>
          <p:cNvPr id="3" name="Picture 2"/>
          <p:cNvPicPr>
            <a:picLocks noChangeAspect="1"/>
          </p:cNvPicPr>
          <p:nvPr/>
        </p:nvPicPr>
        <p:blipFill>
          <a:blip r:embed="rId2"/>
          <a:stretch>
            <a:fillRect/>
          </a:stretch>
        </p:blipFill>
        <p:spPr>
          <a:xfrm>
            <a:off x="0" y="2523067"/>
            <a:ext cx="12192000" cy="1782075"/>
          </a:xfrm>
          <a:prstGeom prst="rect">
            <a:avLst/>
          </a:prstGeom>
        </p:spPr>
      </p:pic>
    </p:spTree>
    <p:extLst>
      <p:ext uri="{BB962C8B-B14F-4D97-AF65-F5344CB8AC3E}">
        <p14:creationId xmlns:p14="http://schemas.microsoft.com/office/powerpoint/2010/main" val="214464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976C6-7EA3-6C49-9B48-2EDC062B10BC}"/>
              </a:ext>
            </a:extLst>
          </p:cNvPr>
          <p:cNvSpPr>
            <a:spLocks noGrp="1"/>
          </p:cNvSpPr>
          <p:nvPr>
            <p:ph type="title"/>
          </p:nvPr>
        </p:nvSpPr>
        <p:spPr>
          <a:xfrm>
            <a:off x="838200" y="365125"/>
            <a:ext cx="10922876" cy="1325563"/>
          </a:xfrm>
        </p:spPr>
        <p:txBody>
          <a:bodyPr>
            <a:normAutofit/>
          </a:bodyPr>
          <a:lstStyle/>
          <a:p>
            <a:r>
              <a:rPr lang="en-US" dirty="0"/>
              <a:t>Product Ads with Names of Political Candidates</a:t>
            </a:r>
          </a:p>
        </p:txBody>
      </p:sp>
      <p:pic>
        <p:nvPicPr>
          <p:cNvPr id="3" name="Picture 2">
            <a:extLst>
              <a:ext uri="{FF2B5EF4-FFF2-40B4-BE49-F238E27FC236}">
                <a16:creationId xmlns:a16="http://schemas.microsoft.com/office/drawing/2014/main" id="{DF0D1758-F984-364B-9D29-FBACE65D3B23}"/>
              </a:ext>
            </a:extLst>
          </p:cNvPr>
          <p:cNvPicPr>
            <a:picLocks noChangeAspect="1"/>
          </p:cNvPicPr>
          <p:nvPr/>
        </p:nvPicPr>
        <p:blipFill>
          <a:blip r:embed="rId2"/>
          <a:stretch>
            <a:fillRect/>
          </a:stretch>
        </p:blipFill>
        <p:spPr>
          <a:xfrm>
            <a:off x="1099426" y="1575074"/>
            <a:ext cx="7302500" cy="4445000"/>
          </a:xfrm>
          <a:prstGeom prst="rect">
            <a:avLst/>
          </a:prstGeom>
        </p:spPr>
      </p:pic>
    </p:spTree>
    <p:extLst>
      <p:ext uri="{BB962C8B-B14F-4D97-AF65-F5344CB8AC3E}">
        <p14:creationId xmlns:p14="http://schemas.microsoft.com/office/powerpoint/2010/main" val="3462455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C515A5-DB4D-DD47-B687-B664A021F665}"/>
              </a:ext>
            </a:extLst>
          </p:cNvPr>
          <p:cNvPicPr>
            <a:picLocks noChangeAspect="1"/>
          </p:cNvPicPr>
          <p:nvPr/>
        </p:nvPicPr>
        <p:blipFill>
          <a:blip r:embed="rId3"/>
          <a:stretch>
            <a:fillRect/>
          </a:stretch>
        </p:blipFill>
        <p:spPr>
          <a:xfrm>
            <a:off x="0" y="-77237"/>
            <a:ext cx="12192000" cy="2591837"/>
          </a:xfrm>
          <a:prstGeom prst="rect">
            <a:avLst/>
          </a:prstGeom>
        </p:spPr>
      </p:pic>
      <p:pic>
        <p:nvPicPr>
          <p:cNvPr id="5" name="Picture 4">
            <a:extLst>
              <a:ext uri="{FF2B5EF4-FFF2-40B4-BE49-F238E27FC236}">
                <a16:creationId xmlns:a16="http://schemas.microsoft.com/office/drawing/2014/main" id="{4D13F686-5F58-1444-931C-985DCE7ADC70}"/>
              </a:ext>
            </a:extLst>
          </p:cNvPr>
          <p:cNvPicPr>
            <a:picLocks noChangeAspect="1"/>
          </p:cNvPicPr>
          <p:nvPr/>
        </p:nvPicPr>
        <p:blipFill>
          <a:blip r:embed="rId4"/>
          <a:stretch>
            <a:fillRect/>
          </a:stretch>
        </p:blipFill>
        <p:spPr>
          <a:xfrm>
            <a:off x="0" y="3278697"/>
            <a:ext cx="12192000" cy="3579303"/>
          </a:xfrm>
          <a:prstGeom prst="rect">
            <a:avLst/>
          </a:prstGeom>
        </p:spPr>
      </p:pic>
    </p:spTree>
    <p:extLst>
      <p:ext uri="{BB962C8B-B14F-4D97-AF65-F5344CB8AC3E}">
        <p14:creationId xmlns:p14="http://schemas.microsoft.com/office/powerpoint/2010/main" val="164630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769A2C-EEC9-5345-880C-9E537283B07A}"/>
              </a:ext>
            </a:extLst>
          </p:cNvPr>
          <p:cNvPicPr>
            <a:picLocks noChangeAspect="1"/>
          </p:cNvPicPr>
          <p:nvPr/>
        </p:nvPicPr>
        <p:blipFill>
          <a:blip r:embed="rId2"/>
          <a:stretch>
            <a:fillRect/>
          </a:stretch>
        </p:blipFill>
        <p:spPr>
          <a:xfrm>
            <a:off x="0" y="1699531"/>
            <a:ext cx="12192000" cy="3458938"/>
          </a:xfrm>
          <a:prstGeom prst="rect">
            <a:avLst/>
          </a:prstGeom>
        </p:spPr>
      </p:pic>
    </p:spTree>
    <p:extLst>
      <p:ext uri="{BB962C8B-B14F-4D97-AF65-F5344CB8AC3E}">
        <p14:creationId xmlns:p14="http://schemas.microsoft.com/office/powerpoint/2010/main" val="3623303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53826-165A-A04F-B67E-DB34182C1033}"/>
              </a:ext>
            </a:extLst>
          </p:cNvPr>
          <p:cNvSpPr>
            <a:spLocks noGrp="1"/>
          </p:cNvSpPr>
          <p:nvPr>
            <p:ph type="title"/>
          </p:nvPr>
        </p:nvSpPr>
        <p:spPr/>
        <p:txBody>
          <a:bodyPr/>
          <a:lstStyle/>
          <a:p>
            <a:r>
              <a:rPr lang="en-US" dirty="0" err="1"/>
              <a:t>Underblocking</a:t>
            </a:r>
            <a:r>
              <a:rPr lang="en-US" dirty="0"/>
              <a:t>/</a:t>
            </a:r>
            <a:r>
              <a:rPr lang="en-US" dirty="0" err="1"/>
              <a:t>Overblocking</a:t>
            </a:r>
            <a:r>
              <a:rPr lang="en-US" dirty="0"/>
              <a:t> are Possible…</a:t>
            </a:r>
          </a:p>
        </p:txBody>
      </p:sp>
      <p:sp>
        <p:nvSpPr>
          <p:cNvPr id="5" name="Content Placeholder 4">
            <a:extLst>
              <a:ext uri="{FF2B5EF4-FFF2-40B4-BE49-F238E27FC236}">
                <a16:creationId xmlns:a16="http://schemas.microsoft.com/office/drawing/2014/main" id="{B5255C20-7417-2D4C-AF64-5FCBA6B78784}"/>
              </a:ext>
            </a:extLst>
          </p:cNvPr>
          <p:cNvSpPr>
            <a:spLocks noGrp="1"/>
          </p:cNvSpPr>
          <p:nvPr>
            <p:ph idx="1"/>
          </p:nvPr>
        </p:nvSpPr>
        <p:spPr>
          <a:xfrm>
            <a:off x="6096000" y="2332156"/>
            <a:ext cx="5113020" cy="3502343"/>
          </a:xfrm>
        </p:spPr>
        <p:txBody>
          <a:bodyPr/>
          <a:lstStyle/>
          <a:p>
            <a:r>
              <a:rPr lang="en-US" dirty="0"/>
              <a:t>Additionally: Regular blocking of ads for national holidays, national parks, and non-partisan products that share candidate names, …</a:t>
            </a:r>
          </a:p>
        </p:txBody>
      </p:sp>
      <p:pic>
        <p:nvPicPr>
          <p:cNvPr id="4" name="Picture 3">
            <a:extLst>
              <a:ext uri="{FF2B5EF4-FFF2-40B4-BE49-F238E27FC236}">
                <a16:creationId xmlns:a16="http://schemas.microsoft.com/office/drawing/2014/main" id="{3B879C5C-FB84-7642-99B7-65FA73C11A73}"/>
              </a:ext>
            </a:extLst>
          </p:cNvPr>
          <p:cNvPicPr>
            <a:picLocks noChangeAspect="1"/>
          </p:cNvPicPr>
          <p:nvPr/>
        </p:nvPicPr>
        <p:blipFill>
          <a:blip r:embed="rId2"/>
          <a:stretch>
            <a:fillRect/>
          </a:stretch>
        </p:blipFill>
        <p:spPr>
          <a:xfrm>
            <a:off x="838200" y="1490901"/>
            <a:ext cx="4668520" cy="5184854"/>
          </a:xfrm>
          <a:prstGeom prst="rect">
            <a:avLst/>
          </a:prstGeom>
        </p:spPr>
      </p:pic>
    </p:spTree>
    <p:extLst>
      <p:ext uri="{BB962C8B-B14F-4D97-AF65-F5344CB8AC3E}">
        <p14:creationId xmlns:p14="http://schemas.microsoft.com/office/powerpoint/2010/main" val="411366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ED4256-0AFE-F74B-9D4E-717C62E45664}"/>
              </a:ext>
            </a:extLst>
          </p:cNvPr>
          <p:cNvSpPr/>
          <p:nvPr/>
        </p:nvSpPr>
        <p:spPr>
          <a:xfrm>
            <a:off x="296007" y="2904027"/>
            <a:ext cx="5375031" cy="2862322"/>
          </a:xfrm>
          <a:prstGeom prst="rect">
            <a:avLst/>
          </a:prstGeom>
        </p:spPr>
        <p:txBody>
          <a:bodyPr wrap="square">
            <a:spAutoFit/>
          </a:bodyPr>
          <a:lstStyle/>
          <a:p>
            <a:pPr fontAlgn="base"/>
            <a:r>
              <a:rPr lang="en-US" dirty="0">
                <a:solidFill>
                  <a:srgbClr val="333333"/>
                </a:solidFill>
                <a:latin typeface="nyt-imperial"/>
              </a:rPr>
              <a:t>Mr. Zuckerberg and Mr. Dorsey agreed that reform around how content is moderated should be revisited. Mr. Zuckerberg has invited a new regulatory framework that could encompass content moderation across many of the largest tech platforms. </a:t>
            </a:r>
            <a:r>
              <a:rPr lang="en-US" b="1" dirty="0">
                <a:solidFill>
                  <a:srgbClr val="C00000"/>
                </a:solidFill>
                <a:latin typeface="nyt-imperial"/>
              </a:rPr>
              <a:t>Mr. Dorsey said his focus was on giving users more tools to control the content they see, perhaps through the use of algorithms tailored to individual users’ preferences.</a:t>
            </a:r>
          </a:p>
          <a:p>
            <a:pPr fontAlgn="base"/>
            <a:r>
              <a:rPr lang="en-US" dirty="0">
                <a:solidFill>
                  <a:srgbClr val="333333"/>
                </a:solidFill>
                <a:latin typeface="nyt-imperial"/>
              </a:rPr>
              <a:t>“A centralized global content moderation system does not scale,” Mr. Dorsey said.</a:t>
            </a:r>
            <a:endParaRPr lang="en-US" b="0" i="0" dirty="0">
              <a:solidFill>
                <a:srgbClr val="333333"/>
              </a:solidFill>
              <a:effectLst/>
              <a:latin typeface="nyt-imperial"/>
            </a:endParaRPr>
          </a:p>
        </p:txBody>
      </p:sp>
      <p:sp>
        <p:nvSpPr>
          <p:cNvPr id="5" name="Title 4">
            <a:extLst>
              <a:ext uri="{FF2B5EF4-FFF2-40B4-BE49-F238E27FC236}">
                <a16:creationId xmlns:a16="http://schemas.microsoft.com/office/drawing/2014/main" id="{64A380C7-4A09-5240-86B1-1FA4C9660036}"/>
              </a:ext>
            </a:extLst>
          </p:cNvPr>
          <p:cNvSpPr>
            <a:spLocks noGrp="1"/>
          </p:cNvSpPr>
          <p:nvPr>
            <p:ph type="title"/>
          </p:nvPr>
        </p:nvSpPr>
        <p:spPr>
          <a:xfrm>
            <a:off x="413238" y="201571"/>
            <a:ext cx="10515600" cy="1325563"/>
          </a:xfrm>
        </p:spPr>
        <p:txBody>
          <a:bodyPr/>
          <a:lstStyle/>
          <a:p>
            <a:r>
              <a:rPr lang="en-US" dirty="0"/>
              <a:t>Personalization? Here be Dragons…</a:t>
            </a:r>
          </a:p>
        </p:txBody>
      </p:sp>
      <p:pic>
        <p:nvPicPr>
          <p:cNvPr id="6" name="Picture 5">
            <a:extLst>
              <a:ext uri="{FF2B5EF4-FFF2-40B4-BE49-F238E27FC236}">
                <a16:creationId xmlns:a16="http://schemas.microsoft.com/office/drawing/2014/main" id="{462358D0-0EA5-4548-83CA-0BDB5A71F0A6}"/>
              </a:ext>
            </a:extLst>
          </p:cNvPr>
          <p:cNvPicPr>
            <a:picLocks noChangeAspect="1"/>
          </p:cNvPicPr>
          <p:nvPr/>
        </p:nvPicPr>
        <p:blipFill>
          <a:blip r:embed="rId3"/>
          <a:stretch>
            <a:fillRect/>
          </a:stretch>
        </p:blipFill>
        <p:spPr>
          <a:xfrm>
            <a:off x="145073" y="1474158"/>
            <a:ext cx="3758712" cy="1286020"/>
          </a:xfrm>
          <a:prstGeom prst="rect">
            <a:avLst/>
          </a:prstGeom>
        </p:spPr>
      </p:pic>
      <p:pic>
        <p:nvPicPr>
          <p:cNvPr id="7" name="Online Media 6" descr="pollution attack on macy's shopping">
            <a:hlinkClick r:id="" action="ppaction://media"/>
            <a:extLst>
              <a:ext uri="{FF2B5EF4-FFF2-40B4-BE49-F238E27FC236}">
                <a16:creationId xmlns:a16="http://schemas.microsoft.com/office/drawing/2014/main" id="{7509B204-72D7-8C4D-BF57-79B39D9B20A9}"/>
              </a:ext>
            </a:extLst>
          </p:cNvPr>
          <p:cNvPicPr>
            <a:picLocks noRot="1" noChangeAspect="1"/>
          </p:cNvPicPr>
          <p:nvPr>
            <a:videoFile r:link="rId1"/>
          </p:nvPr>
        </p:nvPicPr>
        <p:blipFill>
          <a:blip r:embed="rId4"/>
          <a:stretch>
            <a:fillRect/>
          </a:stretch>
        </p:blipFill>
        <p:spPr>
          <a:xfrm>
            <a:off x="6279621" y="2368549"/>
            <a:ext cx="5767306" cy="3258528"/>
          </a:xfrm>
          <a:prstGeom prst="rect">
            <a:avLst/>
          </a:prstGeom>
        </p:spPr>
      </p:pic>
    </p:spTree>
    <p:extLst>
      <p:ext uri="{BB962C8B-B14F-4D97-AF65-F5344CB8AC3E}">
        <p14:creationId xmlns:p14="http://schemas.microsoft.com/office/powerpoint/2010/main" val="97572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AI and Platform Moderation:</a:t>
            </a:r>
            <a:br>
              <a:rPr lang="en-US" sz="4800" dirty="0"/>
            </a:br>
            <a:r>
              <a:rPr lang="en-US" sz="4800" dirty="0"/>
              <a:t>Looking Ahead</a:t>
            </a:r>
          </a:p>
        </p:txBody>
      </p:sp>
      <p:sp>
        <p:nvSpPr>
          <p:cNvPr id="3" name="Content Placeholder 2"/>
          <p:cNvSpPr>
            <a:spLocks noGrp="1"/>
          </p:cNvSpPr>
          <p:nvPr>
            <p:ph idx="1"/>
          </p:nvPr>
        </p:nvSpPr>
        <p:spPr>
          <a:xfrm>
            <a:off x="838200" y="1966912"/>
            <a:ext cx="10864436" cy="4525963"/>
          </a:xfrm>
        </p:spPr>
        <p:txBody>
          <a:bodyPr/>
          <a:lstStyle/>
          <a:p>
            <a:r>
              <a:rPr lang="en-US" b="1" dirty="0"/>
              <a:t>Technology:</a:t>
            </a:r>
            <a:r>
              <a:rPr lang="en-US" dirty="0"/>
              <a:t> What are capabilities, limitations?</a:t>
            </a:r>
          </a:p>
          <a:p>
            <a:pPr lvl="1"/>
            <a:r>
              <a:rPr lang="en-US" dirty="0"/>
              <a:t>Understanding/mitigating bad inputs to personalization</a:t>
            </a:r>
          </a:p>
          <a:p>
            <a:pPr lvl="1"/>
            <a:r>
              <a:rPr lang="en-US" dirty="0"/>
              <a:t>Understanding/pushing the limits of automated filtering</a:t>
            </a:r>
          </a:p>
          <a:p>
            <a:pPr lvl="1"/>
            <a:r>
              <a:rPr lang="en-US" dirty="0"/>
              <a:t>Observing and auditing the platforms</a:t>
            </a:r>
          </a:p>
          <a:p>
            <a:pPr lvl="1"/>
            <a:endParaRPr lang="en-US" dirty="0"/>
          </a:p>
          <a:p>
            <a:r>
              <a:rPr lang="en-US" b="1" dirty="0"/>
              <a:t>Policy:</a:t>
            </a:r>
            <a:r>
              <a:rPr lang="en-US" dirty="0"/>
              <a:t> What can/should be required?</a:t>
            </a:r>
          </a:p>
          <a:p>
            <a:pPr lvl="1"/>
            <a:r>
              <a:rPr lang="en-US" dirty="0"/>
              <a:t>Of content providers?</a:t>
            </a:r>
          </a:p>
          <a:p>
            <a:pPr lvl="1"/>
            <a:r>
              <a:rPr lang="en-US" dirty="0"/>
              <a:t>Of platforms and intermediaries?</a:t>
            </a:r>
          </a:p>
        </p:txBody>
      </p:sp>
    </p:spTree>
    <p:extLst>
      <p:ext uri="{BB962C8B-B14F-4D97-AF65-F5344CB8AC3E}">
        <p14:creationId xmlns:p14="http://schemas.microsoft.com/office/powerpoint/2010/main" val="17376617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dirty="0"/>
              <a:t>What are the pros and cons of automated filtering?</a:t>
            </a:r>
          </a:p>
          <a:p>
            <a:r>
              <a:rPr lang="en-US" dirty="0"/>
              <a:t>How could you envision technology companies using this as part of a more holistic approach?</a:t>
            </a:r>
          </a:p>
          <a:p>
            <a:r>
              <a:rPr lang="en-US" dirty="0"/>
              <a:t>Should they be required to use them in any way?</a:t>
            </a:r>
          </a:p>
          <a:p>
            <a:r>
              <a:rPr lang="en-US" dirty="0"/>
              <a:t>For what content? Do we stop at hate speech? Sex trafficking? Copyright? …</a:t>
            </a:r>
          </a:p>
          <a:p>
            <a:r>
              <a:rPr lang="en-US" dirty="0"/>
              <a:t>Who should shoulder the burden of detection?</a:t>
            </a:r>
          </a:p>
        </p:txBody>
      </p:sp>
    </p:spTree>
    <p:extLst>
      <p:ext uri="{BB962C8B-B14F-4D97-AF65-F5344CB8AC3E}">
        <p14:creationId xmlns:p14="http://schemas.microsoft.com/office/powerpoint/2010/main" val="1467670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09600" y="274637"/>
            <a:ext cx="10972800" cy="983603"/>
          </a:xfrm>
        </p:spPr>
        <p:txBody>
          <a:bodyPr>
            <a:normAutofit/>
          </a:bodyPr>
          <a:lstStyle/>
          <a:p>
            <a:r>
              <a:rPr lang="en-US" dirty="0"/>
              <a:t>Filtering “Unwanted Traffic” (Spam)</a:t>
            </a:r>
          </a:p>
        </p:txBody>
      </p:sp>
      <p:sp>
        <p:nvSpPr>
          <p:cNvPr id="84995" name="Rectangle 3"/>
          <p:cNvSpPr>
            <a:spLocks noGrp="1" noChangeArrowheads="1"/>
          </p:cNvSpPr>
          <p:nvPr>
            <p:ph idx="1"/>
          </p:nvPr>
        </p:nvSpPr>
        <p:spPr>
          <a:xfrm>
            <a:off x="609600" y="1798637"/>
            <a:ext cx="10972800" cy="4525963"/>
          </a:xfrm>
        </p:spPr>
        <p:txBody>
          <a:bodyPr>
            <a:normAutofit/>
          </a:bodyPr>
          <a:lstStyle/>
          <a:p>
            <a:r>
              <a:rPr lang="en-US" dirty="0"/>
              <a:t>Prevent unwanted traffic from reaching a user’s inbox by distinguishing spam from ham</a:t>
            </a:r>
          </a:p>
          <a:p>
            <a:endParaRPr lang="en-US" dirty="0"/>
          </a:p>
          <a:p>
            <a:r>
              <a:rPr lang="en-US" b="1" dirty="0">
                <a:solidFill>
                  <a:srgbClr val="FF0000"/>
                </a:solidFill>
              </a:rPr>
              <a:t>Question:</a:t>
            </a:r>
            <a:r>
              <a:rPr lang="en-US" dirty="0"/>
              <a:t> What features best differentiate spam from legitimate mail?</a:t>
            </a:r>
          </a:p>
          <a:p>
            <a:pPr lvl="1"/>
            <a:r>
              <a:rPr lang="en-US" dirty="0"/>
              <a:t>Content-based filtering: What is in the mail?</a:t>
            </a:r>
          </a:p>
          <a:p>
            <a:pPr lvl="1"/>
            <a:r>
              <a:rPr lang="en-US" dirty="0"/>
              <a:t>IP address of sender: Who is the sender?</a:t>
            </a:r>
          </a:p>
          <a:p>
            <a:pPr lvl="1"/>
            <a:r>
              <a:rPr lang="en-US" b="1" dirty="0">
                <a:solidFill>
                  <a:srgbClr val="FF0000"/>
                </a:solidFill>
              </a:rPr>
              <a:t>Behavioral features:</a:t>
            </a:r>
            <a:r>
              <a:rPr lang="en-US" dirty="0"/>
              <a:t> How the mail is sent?</a:t>
            </a:r>
          </a:p>
          <a:p>
            <a:pPr lvl="1"/>
            <a:endParaRPr lang="en-US" dirty="0"/>
          </a:p>
        </p:txBody>
      </p:sp>
      <p:sp>
        <p:nvSpPr>
          <p:cNvPr id="7" name="Slide Number Placeholder 5"/>
          <p:cNvSpPr>
            <a:spLocks noGrp="1"/>
          </p:cNvSpPr>
          <p:nvPr>
            <p:ph type="sldNum" sz="quarter" idx="12"/>
          </p:nvPr>
        </p:nvSpPr>
        <p:spPr/>
        <p:txBody>
          <a:bodyPr/>
          <a:lstStyle/>
          <a:p>
            <a:fld id="{AAAC63D3-4BA3-9C47-88A8-651A89F3C27A}" type="slidenum">
              <a:rPr lang="en-US"/>
              <a:pPr/>
              <a:t>5</a:t>
            </a:fld>
            <a:endParaRPr lang="en-US"/>
          </a:p>
        </p:txBody>
      </p:sp>
      <p:pic>
        <p:nvPicPr>
          <p:cNvPr id="84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199" y="4390213"/>
            <a:ext cx="2531700" cy="89755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29931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4"/>
          <p:cNvSpPr>
            <a:spLocks noGrp="1" noChangeArrowheads="1"/>
          </p:cNvSpPr>
          <p:nvPr>
            <p:ph type="title"/>
          </p:nvPr>
        </p:nvSpPr>
        <p:spPr/>
        <p:txBody>
          <a:bodyPr/>
          <a:lstStyle/>
          <a:p>
            <a:r>
              <a:rPr lang="en-US" dirty="0"/>
              <a:t>Applying AI to Identify Spam…</a:t>
            </a:r>
          </a:p>
        </p:txBody>
      </p:sp>
      <p:sp>
        <p:nvSpPr>
          <p:cNvPr id="6" name="Slide Number Placeholder 4"/>
          <p:cNvSpPr>
            <a:spLocks noGrp="1"/>
          </p:cNvSpPr>
          <p:nvPr>
            <p:ph type="sldNum" sz="quarter" idx="12"/>
          </p:nvPr>
        </p:nvSpPr>
        <p:spPr/>
        <p:txBody>
          <a:bodyPr/>
          <a:lstStyle/>
          <a:p>
            <a:fld id="{9ADC6F04-EB29-D140-89C2-140A3E774BE4}" type="slidenum">
              <a:rPr lang="en-US"/>
              <a:pPr/>
              <a:t>6</a:t>
            </a:fld>
            <a:endParaRPr lang="en-US"/>
          </a:p>
        </p:txBody>
      </p:sp>
      <p:pic>
        <p:nvPicPr>
          <p:cNvPr id="264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2" y="1877673"/>
            <a:ext cx="11855449" cy="433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35632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316249"/>
            <a:ext cx="6528241" cy="2153559"/>
          </a:xfrm>
          <a:prstGeom prst="rect">
            <a:avLst/>
          </a:prstGeom>
        </p:spPr>
      </p:pic>
      <p:pic>
        <p:nvPicPr>
          <p:cNvPr id="5" name="Picture 4"/>
          <p:cNvPicPr>
            <a:picLocks noChangeAspect="1"/>
          </p:cNvPicPr>
          <p:nvPr/>
        </p:nvPicPr>
        <p:blipFill>
          <a:blip r:embed="rId3"/>
          <a:stretch>
            <a:fillRect/>
          </a:stretch>
        </p:blipFill>
        <p:spPr>
          <a:xfrm>
            <a:off x="139462" y="3443543"/>
            <a:ext cx="6388780" cy="1723035"/>
          </a:xfrm>
          <a:prstGeom prst="rect">
            <a:avLst/>
          </a:prstGeom>
        </p:spPr>
      </p:pic>
      <p:pic>
        <p:nvPicPr>
          <p:cNvPr id="6" name="Picture 5"/>
          <p:cNvPicPr>
            <a:picLocks noChangeAspect="1"/>
          </p:cNvPicPr>
          <p:nvPr/>
        </p:nvPicPr>
        <p:blipFill>
          <a:blip r:embed="rId4"/>
          <a:stretch>
            <a:fillRect/>
          </a:stretch>
        </p:blipFill>
        <p:spPr>
          <a:xfrm>
            <a:off x="317697" y="2153559"/>
            <a:ext cx="6210545" cy="1414501"/>
          </a:xfrm>
          <a:prstGeom prst="rect">
            <a:avLst/>
          </a:prstGeom>
        </p:spPr>
      </p:pic>
      <p:pic>
        <p:nvPicPr>
          <p:cNvPr id="7" name="Picture 6"/>
          <p:cNvPicPr>
            <a:picLocks noChangeAspect="1"/>
          </p:cNvPicPr>
          <p:nvPr/>
        </p:nvPicPr>
        <p:blipFill>
          <a:blip r:embed="rId5"/>
          <a:stretch>
            <a:fillRect/>
          </a:stretch>
        </p:blipFill>
        <p:spPr>
          <a:xfrm>
            <a:off x="139462" y="5092501"/>
            <a:ext cx="6184772" cy="1510347"/>
          </a:xfrm>
          <a:prstGeom prst="rect">
            <a:avLst/>
          </a:prstGeom>
        </p:spPr>
      </p:pic>
      <p:sp>
        <p:nvSpPr>
          <p:cNvPr id="10" name="Title 9"/>
          <p:cNvSpPr>
            <a:spLocks noGrp="1"/>
          </p:cNvSpPr>
          <p:nvPr>
            <p:ph type="title"/>
          </p:nvPr>
        </p:nvSpPr>
        <p:spPr>
          <a:xfrm>
            <a:off x="182800" y="45681"/>
            <a:ext cx="11988800" cy="780651"/>
          </a:xfrm>
        </p:spPr>
        <p:txBody>
          <a:bodyPr/>
          <a:lstStyle/>
          <a:p>
            <a:r>
              <a:rPr lang="en-US" sz="4800" dirty="0"/>
              <a:t>AI for Takedown of “Unwanted Content”</a:t>
            </a:r>
          </a:p>
        </p:txBody>
      </p:sp>
      <p:sp>
        <p:nvSpPr>
          <p:cNvPr id="11" name="TextBox 10"/>
          <p:cNvSpPr txBox="1"/>
          <p:nvPr/>
        </p:nvSpPr>
        <p:spPr>
          <a:xfrm>
            <a:off x="6956658" y="1183382"/>
            <a:ext cx="2866305" cy="461665"/>
          </a:xfrm>
          <a:prstGeom prst="rect">
            <a:avLst/>
          </a:prstGeom>
          <a:solidFill>
            <a:srgbClr val="D9D9D9"/>
          </a:solidFill>
        </p:spPr>
        <p:txBody>
          <a:bodyPr wrap="square" rtlCol="0">
            <a:spAutoFit/>
          </a:bodyPr>
          <a:lstStyle/>
          <a:p>
            <a:r>
              <a:rPr lang="en-US" sz="2400" dirty="0">
                <a:solidFill>
                  <a:srgbClr val="FF0000"/>
                </a:solidFill>
              </a:rPr>
              <a:t>Email Spam (2009)</a:t>
            </a:r>
          </a:p>
        </p:txBody>
      </p:sp>
      <p:sp>
        <p:nvSpPr>
          <p:cNvPr id="12" name="TextBox 11"/>
          <p:cNvSpPr txBox="1"/>
          <p:nvPr/>
        </p:nvSpPr>
        <p:spPr>
          <a:xfrm>
            <a:off x="6956657" y="2449405"/>
            <a:ext cx="4467764" cy="461665"/>
          </a:xfrm>
          <a:prstGeom prst="rect">
            <a:avLst/>
          </a:prstGeom>
          <a:solidFill>
            <a:srgbClr val="D9D9D9"/>
          </a:solidFill>
        </p:spPr>
        <p:txBody>
          <a:bodyPr wrap="square" rtlCol="0">
            <a:spAutoFit/>
          </a:bodyPr>
          <a:lstStyle/>
          <a:p>
            <a:r>
              <a:rPr lang="en-US" sz="2400" dirty="0">
                <a:solidFill>
                  <a:srgbClr val="FF0000"/>
                </a:solidFill>
              </a:rPr>
              <a:t>Web-based Malware (2010)</a:t>
            </a:r>
          </a:p>
        </p:txBody>
      </p:sp>
      <p:sp>
        <p:nvSpPr>
          <p:cNvPr id="13" name="TextBox 12"/>
          <p:cNvSpPr txBox="1"/>
          <p:nvPr/>
        </p:nvSpPr>
        <p:spPr>
          <a:xfrm>
            <a:off x="6956658" y="4029811"/>
            <a:ext cx="4753373" cy="461665"/>
          </a:xfrm>
          <a:prstGeom prst="rect">
            <a:avLst/>
          </a:prstGeom>
          <a:solidFill>
            <a:srgbClr val="D9D9D9"/>
          </a:solidFill>
        </p:spPr>
        <p:txBody>
          <a:bodyPr wrap="square" rtlCol="0">
            <a:spAutoFit/>
          </a:bodyPr>
          <a:lstStyle/>
          <a:p>
            <a:r>
              <a:rPr lang="en-US" sz="2400" dirty="0">
                <a:solidFill>
                  <a:srgbClr val="FF0000"/>
                </a:solidFill>
              </a:rPr>
              <a:t>Bulletproof Web Hosting (2015)</a:t>
            </a:r>
          </a:p>
        </p:txBody>
      </p:sp>
      <p:sp>
        <p:nvSpPr>
          <p:cNvPr id="14" name="TextBox 13"/>
          <p:cNvSpPr txBox="1"/>
          <p:nvPr/>
        </p:nvSpPr>
        <p:spPr>
          <a:xfrm>
            <a:off x="6630246" y="5569415"/>
            <a:ext cx="5375597" cy="461665"/>
          </a:xfrm>
          <a:prstGeom prst="rect">
            <a:avLst/>
          </a:prstGeom>
          <a:solidFill>
            <a:srgbClr val="D9D9D9"/>
          </a:solidFill>
        </p:spPr>
        <p:txBody>
          <a:bodyPr wrap="square" rtlCol="0">
            <a:spAutoFit/>
          </a:bodyPr>
          <a:lstStyle/>
          <a:p>
            <a:r>
              <a:rPr lang="en-US" sz="2400" dirty="0">
                <a:solidFill>
                  <a:srgbClr val="FF0000"/>
                </a:solidFill>
              </a:rPr>
              <a:t>Early Detection of DNS Abuse (2016)</a:t>
            </a:r>
          </a:p>
        </p:txBody>
      </p:sp>
    </p:spTree>
    <p:extLst>
      <p:ext uri="{BB962C8B-B14F-4D97-AF65-F5344CB8AC3E}">
        <p14:creationId xmlns:p14="http://schemas.microsoft.com/office/powerpoint/2010/main" val="401640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9C109-53A7-4B4B-B1E0-885CFF58E9DE}"/>
              </a:ext>
            </a:extLst>
          </p:cNvPr>
          <p:cNvSpPr>
            <a:spLocks noGrp="1"/>
          </p:cNvSpPr>
          <p:nvPr>
            <p:ph type="title"/>
          </p:nvPr>
        </p:nvSpPr>
        <p:spPr/>
        <p:txBody>
          <a:bodyPr/>
          <a:lstStyle/>
          <a:p>
            <a:r>
              <a:rPr lang="en-US" dirty="0"/>
              <a:t>Platforms Can Control Speech</a:t>
            </a:r>
          </a:p>
        </p:txBody>
      </p:sp>
      <p:sp>
        <p:nvSpPr>
          <p:cNvPr id="3" name="Content Placeholder 2">
            <a:extLst>
              <a:ext uri="{FF2B5EF4-FFF2-40B4-BE49-F238E27FC236}">
                <a16:creationId xmlns:a16="http://schemas.microsoft.com/office/drawing/2014/main" id="{9E4EC97A-9F2B-D441-98FA-27780CAFE01C}"/>
              </a:ext>
            </a:extLst>
          </p:cNvPr>
          <p:cNvSpPr>
            <a:spLocks noGrp="1"/>
          </p:cNvSpPr>
          <p:nvPr>
            <p:ph idx="1"/>
          </p:nvPr>
        </p:nvSpPr>
        <p:spPr/>
        <p:txBody>
          <a:bodyPr/>
          <a:lstStyle/>
          <a:p>
            <a:r>
              <a:rPr lang="en-US" dirty="0"/>
              <a:t>Domain registration</a:t>
            </a:r>
          </a:p>
          <a:p>
            <a:r>
              <a:rPr lang="en-US" dirty="0"/>
              <a:t>Domain resolution</a:t>
            </a:r>
          </a:p>
          <a:p>
            <a:r>
              <a:rPr lang="en-US" dirty="0"/>
              <a:t>Content delivery</a:t>
            </a:r>
          </a:p>
          <a:p>
            <a:r>
              <a:rPr lang="en-US" dirty="0"/>
              <a:t>News platforms </a:t>
            </a:r>
          </a:p>
          <a:p>
            <a:r>
              <a:rPr lang="en-US" dirty="0"/>
              <a:t>Social media </a:t>
            </a:r>
          </a:p>
          <a:p>
            <a:r>
              <a:rPr lang="en-US" dirty="0"/>
              <a:t>…</a:t>
            </a:r>
          </a:p>
        </p:txBody>
      </p:sp>
    </p:spTree>
    <p:extLst>
      <p:ext uri="{BB962C8B-B14F-4D97-AF65-F5344CB8AC3E}">
        <p14:creationId xmlns:p14="http://schemas.microsoft.com/office/powerpoint/2010/main" val="2132488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294425-0B57-E941-94BA-1AA82AA4AA20}"/>
              </a:ext>
            </a:extLst>
          </p:cNvPr>
          <p:cNvPicPr>
            <a:picLocks noChangeAspect="1"/>
          </p:cNvPicPr>
          <p:nvPr/>
        </p:nvPicPr>
        <p:blipFill>
          <a:blip r:embed="rId2"/>
          <a:stretch>
            <a:fillRect/>
          </a:stretch>
        </p:blipFill>
        <p:spPr>
          <a:xfrm>
            <a:off x="0" y="738673"/>
            <a:ext cx="12192000" cy="5380653"/>
          </a:xfrm>
          <a:prstGeom prst="rect">
            <a:avLst/>
          </a:prstGeom>
        </p:spPr>
      </p:pic>
    </p:spTree>
    <p:extLst>
      <p:ext uri="{BB962C8B-B14F-4D97-AF65-F5344CB8AC3E}">
        <p14:creationId xmlns:p14="http://schemas.microsoft.com/office/powerpoint/2010/main" val="572349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4135</TotalTime>
  <Words>1330</Words>
  <Application>Microsoft Macintosh PowerPoint</Application>
  <PresentationFormat>Widescreen</PresentationFormat>
  <Paragraphs>193</Paragraphs>
  <Slides>46</Slides>
  <Notes>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Arial Narrow</vt:lpstr>
      <vt:lpstr>Calibri</vt:lpstr>
      <vt:lpstr>Calibri Light</vt:lpstr>
      <vt:lpstr>nyt-imperial</vt:lpstr>
      <vt:lpstr>Office Theme</vt:lpstr>
      <vt:lpstr>Internet Censorship and Online Speech Chapter 6: Platform Censorship  and Content Moderation</vt:lpstr>
      <vt:lpstr>Internet Censorship and Online Speech Chapter 6.1: Platform Moderation</vt:lpstr>
      <vt:lpstr>Platform Moderation: The Future of Censorship</vt:lpstr>
      <vt:lpstr>Reducing “Unwanted Traffic”  on the Internet… an “Old” Problem!</vt:lpstr>
      <vt:lpstr>Filtering “Unwanted Traffic” (Spam)</vt:lpstr>
      <vt:lpstr>Applying AI to Identify Spam…</vt:lpstr>
      <vt:lpstr>AI for Takedown of “Unwanted Content”</vt:lpstr>
      <vt:lpstr>Platforms Can Control Speech</vt:lpstr>
      <vt:lpstr>PowerPoint Presentation</vt:lpstr>
      <vt:lpstr>The Pressure to Automate is Growing</vt:lpstr>
      <vt:lpstr>PowerPoint Presentation</vt:lpstr>
      <vt:lpstr>…once you get the AI to filter out the “bad stuff”,  we’re good!</vt:lpstr>
      <vt:lpstr>Automated Filtering and Speech</vt:lpstr>
      <vt:lpstr>Content Moderation is Challenging</vt:lpstr>
      <vt:lpstr>Summary</vt:lpstr>
      <vt:lpstr>Internet Censorship and Online Speech Chapter 6.2: Content Fingerprinting</vt:lpstr>
      <vt:lpstr>What Technologies are Used to Identify ”Unwanted Content” Today?</vt:lpstr>
      <vt:lpstr>Content Fingerprinting</vt:lpstr>
      <vt:lpstr>Hash-Based Fingerprinting</vt:lpstr>
      <vt:lpstr>Spectral Fingerprinting</vt:lpstr>
      <vt:lpstr>How Echoprint Works</vt:lpstr>
      <vt:lpstr>Limitations</vt:lpstr>
      <vt:lpstr>Perceptual Hashing</vt:lpstr>
      <vt:lpstr>How Perceptual Hashing Works</vt:lpstr>
      <vt:lpstr>Summary: Content Fingerprinting</vt:lpstr>
      <vt:lpstr>Internet Censorship and Online Speech Chapter 6.3: Machine Learning for  Content Moderation</vt:lpstr>
      <vt:lpstr>Perceptual Hashing and Databases</vt:lpstr>
      <vt:lpstr>General Content Moderation is Challenging</vt:lpstr>
      <vt:lpstr>PowerPoint Presentation</vt:lpstr>
      <vt:lpstr>The Turn to AI for Content Moderation</vt:lpstr>
      <vt:lpstr>Approaches to Automated Content Moderation</vt:lpstr>
      <vt:lpstr>PowerPoint Presentation</vt:lpstr>
      <vt:lpstr>Automated Techniques are Imperfect</vt:lpstr>
      <vt:lpstr>Automated Techniques May Be Biased</vt:lpstr>
      <vt:lpstr>Summary</vt:lpstr>
      <vt:lpstr>Internet Censorship and Online Speech Chapter 6.4: Evaluating Content Moderation</vt:lpstr>
      <vt:lpstr>Automated Content Moderation: Hard to Assess</vt:lpstr>
      <vt:lpstr>Evaluation: Audit Studies</vt:lpstr>
      <vt:lpstr>Issue-Based Political Advertising: Audit Study</vt:lpstr>
      <vt:lpstr>Product Ads with Names of Political Candidates</vt:lpstr>
      <vt:lpstr>PowerPoint Presentation</vt:lpstr>
      <vt:lpstr>PowerPoint Presentation</vt:lpstr>
      <vt:lpstr>Underblocking/Overblocking are Possible…</vt:lpstr>
      <vt:lpstr>Personalization? Here be Dragons…</vt:lpstr>
      <vt:lpstr>AI and Platform Moderation: Looking Ahead</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6: Platform Censorship  and Content Moderation</dc:title>
  <dc:creator>Nick Feamster</dc:creator>
  <cp:lastModifiedBy>Nick Feamster</cp:lastModifiedBy>
  <cp:revision>69</cp:revision>
  <dcterms:created xsi:type="dcterms:W3CDTF">2020-02-10T16:34:53Z</dcterms:created>
  <dcterms:modified xsi:type="dcterms:W3CDTF">2021-02-19T19:02:53Z</dcterms:modified>
</cp:coreProperties>
</file>